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2" r:id="rId3"/>
    <p:sldId id="275" r:id="rId4"/>
    <p:sldId id="274" r:id="rId5"/>
    <p:sldId id="260" r:id="rId6"/>
    <p:sldId id="276" r:id="rId7"/>
    <p:sldId id="270" r:id="rId8"/>
    <p:sldId id="271" r:id="rId9"/>
    <p:sldId id="278" r:id="rId10"/>
    <p:sldId id="277" r:id="rId11"/>
    <p:sldId id="280" r:id="rId12"/>
    <p:sldId id="279" r:id="rId13"/>
    <p:sldId id="281" r:id="rId14"/>
    <p:sldId id="282" r:id="rId15"/>
    <p:sldId id="283" r:id="rId16"/>
    <p:sldId id="284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96CD"/>
    <a:srgbClr val="F0A334"/>
    <a:srgbClr val="232461"/>
    <a:srgbClr val="FFF0DC"/>
    <a:srgbClr val="FFFFFF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 snapToGrid="0" snapToObjects="1">
      <p:cViewPr varScale="1">
        <p:scale>
          <a:sx n="103" d="100"/>
          <a:sy n="103" d="100"/>
        </p:scale>
        <p:origin x="138" y="2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buotojas\Desktop\Profilaktiniai%20patikrinimai-%20analiz&#279;s\DUOMENU%20ANALIZE%20%20palyginim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buotojas\Desktop\Profilaktiniai%20patikrinimai-%20analiz&#279;s\DUOMENU%20ANALIZE%20%20palyginim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buotojas\Desktop\Profilaktiniai%20patikrinimai-%20analiz&#279;s\DUOMENU%20ANALIZE%20%20palyginim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buotojas\Desktop\Profilaktiniai%20patikrinimai-%20analiz&#279;s\DUOMENU%20ANALIZE%20%20palyginim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buotojas\Desktop\Profilaktiniai%20patikrinimai-%20analiz&#279;s\DUOMENU%20ANALIZE%20%20palyginima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buotojas\Desktop\Profilaktiniai%20patikrinimai-%20analiz&#279;s\DUOMENU%20ANALIZE%20%20palyginima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0" i="0" u="none" strike="noStrike" baseline="0"/>
              <a:t>Mokinių dalis (proc.), kurie pristatė sveikatos pažymas, mokinių dalis, kurių pažymoje užpildyta I dalis, mokinių dalis, kurių pažymoje užpildyta II dalis, bei mokinių dalis, kurie veikloje gali dalyvauti be jokių apribojimų</a:t>
            </a:r>
            <a:r>
              <a:rPr lang="lt-LT"/>
              <a:t>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Lapas2!$B$7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Lapas2!$C$6:$F$6</c:f>
              <c:strCache>
                <c:ptCount val="4"/>
                <c:pt idx="0">
                  <c:v>Mokinių pristačiusių formą Nr. E027-1, dalis (%) pilnai užpildytos abi pažymos dalys</c:v>
                </c:pt>
                <c:pt idx="1">
                  <c:v>Mokinių, kurių formos Nr. E027-1 formos I dalis "Fizinės būklės įvertinimas" užpildyta, dalis (%)</c:v>
                </c:pt>
                <c:pt idx="2">
                  <c:v>Mokinių, kurių formos Nr. E027-1 formos II dalis "Dantų ir žandikaulių būklės įvertinimas" užpildyta, dalis (%)</c:v>
                </c:pt>
                <c:pt idx="3">
                  <c:v>Mokinių, galinčių dalyvauti ugdymo veikloje be jokių apribojimų, dalis (%)</c:v>
                </c:pt>
              </c:strCache>
            </c:strRef>
          </c:cat>
          <c:val>
            <c:numRef>
              <c:f>Lapas2!$C$7:$F$7</c:f>
              <c:numCache>
                <c:formatCode>General</c:formatCode>
                <c:ptCount val="4"/>
                <c:pt idx="0">
                  <c:v>74.36</c:v>
                </c:pt>
                <c:pt idx="1">
                  <c:v>96.66</c:v>
                </c:pt>
                <c:pt idx="2">
                  <c:v>75.11</c:v>
                </c:pt>
                <c:pt idx="3">
                  <c:v>90.89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4B-4586-B0E0-0120C2D806C6}"/>
            </c:ext>
          </c:extLst>
        </c:ser>
        <c:ser>
          <c:idx val="1"/>
          <c:order val="1"/>
          <c:tx>
            <c:strRef>
              <c:f>Lapas2!$B$8</c:f>
              <c:strCache>
                <c:ptCount val="1"/>
                <c:pt idx="0">
                  <c:v>2024-2025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Lapas2!$C$6:$F$6</c:f>
              <c:strCache>
                <c:ptCount val="4"/>
                <c:pt idx="0">
                  <c:v>Mokinių pristačiusių formą Nr. E027-1, dalis (%) pilnai užpildytos abi pažymos dalys</c:v>
                </c:pt>
                <c:pt idx="1">
                  <c:v>Mokinių, kurių formos Nr. E027-1 formos I dalis "Fizinės būklės įvertinimas" užpildyta, dalis (%)</c:v>
                </c:pt>
                <c:pt idx="2">
                  <c:v>Mokinių, kurių formos Nr. E027-1 formos II dalis "Dantų ir žandikaulių būklės įvertinimas" užpildyta, dalis (%)</c:v>
                </c:pt>
                <c:pt idx="3">
                  <c:v>Mokinių, galinčių dalyvauti ugdymo veikloje be jokių apribojimų, dalis (%)</c:v>
                </c:pt>
              </c:strCache>
            </c:strRef>
          </c:cat>
          <c:val>
            <c:numRef>
              <c:f>Lapas2!$C$8:$F$8</c:f>
              <c:numCache>
                <c:formatCode>General</c:formatCode>
                <c:ptCount val="4"/>
                <c:pt idx="0">
                  <c:v>86.16</c:v>
                </c:pt>
                <c:pt idx="1">
                  <c:v>98.96</c:v>
                </c:pt>
                <c:pt idx="2">
                  <c:v>86.68</c:v>
                </c:pt>
                <c:pt idx="3">
                  <c:v>90.55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4B-4586-B0E0-0120C2D806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9320912"/>
        <c:axId val="329320256"/>
      </c:barChart>
      <c:catAx>
        <c:axId val="32932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29320256"/>
        <c:crosses val="autoZero"/>
        <c:auto val="1"/>
        <c:lblAlgn val="ctr"/>
        <c:lblOffset val="100"/>
        <c:noMultiLvlLbl val="0"/>
      </c:catAx>
      <c:valAx>
        <c:axId val="32932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2932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/>
              <a:t>Bendrosios ir specialiosios</a:t>
            </a:r>
            <a:r>
              <a:rPr lang="lt-LT" baseline="0"/>
              <a:t> rekomendacijos, pritaikytas maitinimas (proc.)</a:t>
            </a:r>
            <a:endParaRPr lang="lt-LT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Lapas1!$A$4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Lapas1!$B$3:$E$3</c:f>
              <c:strCache>
                <c:ptCount val="4"/>
                <c:pt idx="0">
                  <c:v>Vaikai, kurie gali dalyauti ugdymo veikloje be jokių apribojimų, dalis (proc.)</c:v>
                </c:pt>
                <c:pt idx="1">
                  <c:v>Vaikų, kuriems yra nurodytos bendrosios rekomenadcijos, dalis (proc.)</c:v>
                </c:pt>
                <c:pt idx="2">
                  <c:v>Vaikų, kuriems yra nurodytos spec. rekomendacijos, dalis (proc.)</c:v>
                </c:pt>
                <c:pt idx="3">
                  <c:v>Vaikų, kuriems yra pritaikytas maitinimas, dalis (proc.)</c:v>
                </c:pt>
              </c:strCache>
            </c:strRef>
          </c:cat>
          <c:val>
            <c:numRef>
              <c:f>Lapas1!$B$4:$E$4</c:f>
              <c:numCache>
                <c:formatCode>General</c:formatCode>
                <c:ptCount val="4"/>
                <c:pt idx="0">
                  <c:v>89.74</c:v>
                </c:pt>
                <c:pt idx="1">
                  <c:v>10.26</c:v>
                </c:pt>
                <c:pt idx="2">
                  <c:v>4.3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3F-40F5-B51C-7843271B3220}"/>
            </c:ext>
          </c:extLst>
        </c:ser>
        <c:ser>
          <c:idx val="1"/>
          <c:order val="1"/>
          <c:tx>
            <c:strRef>
              <c:f>Lapas1!$A$5</c:f>
              <c:strCache>
                <c:ptCount val="1"/>
                <c:pt idx="0">
                  <c:v>2024-2025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Lapas1!$B$3:$E$3</c:f>
              <c:strCache>
                <c:ptCount val="4"/>
                <c:pt idx="0">
                  <c:v>Vaikai, kurie gali dalyauti ugdymo veikloje be jokių apribojimų, dalis (proc.)</c:v>
                </c:pt>
                <c:pt idx="1">
                  <c:v>Vaikų, kuriems yra nurodytos bendrosios rekomenadcijos, dalis (proc.)</c:v>
                </c:pt>
                <c:pt idx="2">
                  <c:v>Vaikų, kuriems yra nurodytos spec. rekomendacijos, dalis (proc.)</c:v>
                </c:pt>
                <c:pt idx="3">
                  <c:v>Vaikų, kuriems yra pritaikytas maitinimas, dalis (proc.)</c:v>
                </c:pt>
              </c:strCache>
            </c:strRef>
          </c:cat>
          <c:val>
            <c:numRef>
              <c:f>Lapas1!$B$5:$E$5</c:f>
              <c:numCache>
                <c:formatCode>General</c:formatCode>
                <c:ptCount val="4"/>
                <c:pt idx="0">
                  <c:v>90.89</c:v>
                </c:pt>
                <c:pt idx="1">
                  <c:v>9.11</c:v>
                </c:pt>
                <c:pt idx="2">
                  <c:v>0.78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3F-40F5-B51C-7843271B322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48088848"/>
        <c:axId val="348087536"/>
      </c:barChart>
      <c:catAx>
        <c:axId val="348088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48087536"/>
        <c:crosses val="autoZero"/>
        <c:auto val="1"/>
        <c:lblAlgn val="ctr"/>
        <c:lblOffset val="100"/>
        <c:noMultiLvlLbl val="0"/>
      </c:catAx>
      <c:valAx>
        <c:axId val="348087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48088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947860220023764"/>
          <c:y val="0.93837715235659491"/>
          <c:w val="0.15575801401236952"/>
          <c:h val="4.98149436463132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0" i="0" u="none" strike="noStrike" baseline="0"/>
              <a:t>Vaikų pasiskirstymas pagal KMI (proc.) </a:t>
            </a:r>
            <a:endParaRPr lang="lt-LT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Lapas4!$B$4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228949771614296E-3"/>
                  <c:y val="-2.3690383476423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551-4FEA-BAD2-73545A6A7A53}"/>
                </c:ext>
              </c:extLst>
            </c:dLbl>
            <c:dLbl>
              <c:idx val="1"/>
              <c:layout>
                <c:manualLayout>
                  <c:x val="9.1506621003249709E-3"/>
                  <c:y val="-5.3303362821953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551-4FEA-BAD2-73545A6A7A53}"/>
                </c:ext>
              </c:extLst>
            </c:dLbl>
            <c:dLbl>
              <c:idx val="2"/>
              <c:layout>
                <c:manualLayout>
                  <c:x val="6.5361872145178702E-3"/>
                  <c:y val="-3.2574277280082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551-4FEA-BAD2-73545A6A7A53}"/>
                </c:ext>
              </c:extLst>
            </c:dLbl>
            <c:dLbl>
              <c:idx val="3"/>
              <c:layout>
                <c:manualLayout>
                  <c:x val="-9.5862971729032372E-17"/>
                  <c:y val="-1.7767787607318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A551-4FEA-BAD2-73545A6A7A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Lapas4!$C$3:$F$3</c:f>
              <c:strCache>
                <c:ptCount val="4"/>
                <c:pt idx="0">
                  <c:v>Mokinių, turinčių per mažą svorį, dalis (proc.)</c:v>
                </c:pt>
                <c:pt idx="1">
                  <c:v>Mokinių, turinčių normalų svorį, dalis (proc.)</c:v>
                </c:pt>
                <c:pt idx="2">
                  <c:v>Mokinių, turinčių antsvorį, dalis (proc.)</c:v>
                </c:pt>
                <c:pt idx="3">
                  <c:v>Mokinių, turinčių nutukimą, dalis (proc.)</c:v>
                </c:pt>
              </c:strCache>
            </c:strRef>
          </c:cat>
          <c:val>
            <c:numRef>
              <c:f>Lapas4!$C$4:$F$4</c:f>
              <c:numCache>
                <c:formatCode>General</c:formatCode>
                <c:ptCount val="4"/>
                <c:pt idx="0">
                  <c:v>12.17</c:v>
                </c:pt>
                <c:pt idx="1">
                  <c:v>73.44</c:v>
                </c:pt>
                <c:pt idx="2">
                  <c:v>11.28</c:v>
                </c:pt>
                <c:pt idx="3">
                  <c:v>3.12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51-4FEA-BAD2-73545A6A7A53}"/>
            </c:ext>
          </c:extLst>
        </c:ser>
        <c:ser>
          <c:idx val="1"/>
          <c:order val="1"/>
          <c:tx>
            <c:strRef>
              <c:f>Lapas4!$B$5</c:f>
              <c:strCache>
                <c:ptCount val="1"/>
                <c:pt idx="0">
                  <c:v>2024-2025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8434246574214436E-3"/>
                  <c:y val="-2.3690383476423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551-4FEA-BAD2-73545A6A7A53}"/>
                </c:ext>
              </c:extLst>
            </c:dLbl>
            <c:dLbl>
              <c:idx val="1"/>
              <c:layout>
                <c:manualLayout>
                  <c:x val="1.307237442903574E-3"/>
                  <c:y val="-3.2574277280082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551-4FEA-BAD2-73545A6A7A53}"/>
                </c:ext>
              </c:extLst>
            </c:dLbl>
            <c:dLbl>
              <c:idx val="2"/>
              <c:layout>
                <c:manualLayout>
                  <c:x val="9.1506621003250178E-3"/>
                  <c:y val="-2.9612979345529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551-4FEA-BAD2-73545A6A7A53}"/>
                </c:ext>
              </c:extLst>
            </c:dLbl>
            <c:dLbl>
              <c:idx val="3"/>
              <c:layout>
                <c:manualLayout>
                  <c:x val="5.228949771614296E-3"/>
                  <c:y val="-3.2574277280082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551-4FEA-BAD2-73545A6A7A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Lapas4!$C$3:$F$3</c:f>
              <c:strCache>
                <c:ptCount val="4"/>
                <c:pt idx="0">
                  <c:v>Mokinių, turinčių per mažą svorį, dalis (proc.)</c:v>
                </c:pt>
                <c:pt idx="1">
                  <c:v>Mokinių, turinčių normalų svorį, dalis (proc.)</c:v>
                </c:pt>
                <c:pt idx="2">
                  <c:v>Mokinių, turinčių antsvorį, dalis (proc.)</c:v>
                </c:pt>
                <c:pt idx="3">
                  <c:v>Mokinių, turinčių nutukimą, dalis (proc.)</c:v>
                </c:pt>
              </c:strCache>
            </c:strRef>
          </c:cat>
          <c:val>
            <c:numRef>
              <c:f>Lapas4!$C$5:$F$5</c:f>
              <c:numCache>
                <c:formatCode>General</c:formatCode>
                <c:ptCount val="4"/>
                <c:pt idx="0">
                  <c:v>9.5</c:v>
                </c:pt>
                <c:pt idx="1">
                  <c:v>78.36</c:v>
                </c:pt>
                <c:pt idx="2">
                  <c:v>9.76</c:v>
                </c:pt>
                <c:pt idx="3">
                  <c:v>2.37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51-4FEA-BAD2-73545A6A7A5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01841272"/>
        <c:axId val="401841600"/>
        <c:axId val="0"/>
      </c:bar3DChart>
      <c:catAx>
        <c:axId val="401841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01841600"/>
        <c:crosses val="autoZero"/>
        <c:auto val="1"/>
        <c:lblAlgn val="ctr"/>
        <c:lblOffset val="100"/>
        <c:noMultiLvlLbl val="0"/>
      </c:catAx>
      <c:valAx>
        <c:axId val="4018416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01841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0" i="0" u="none" strike="noStrike" baseline="0"/>
              <a:t>Vaikų pasiskirstymas pagal fizinio lavinimo grupes (proc.)</a:t>
            </a:r>
            <a:endParaRPr lang="lt-LT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Lapas5!$B$4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309379820789291E-2"/>
                  <c:y val="-3.0934338821133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45F-4B9C-9176-7FD3D448BA6D}"/>
                </c:ext>
              </c:extLst>
            </c:dLbl>
            <c:dLbl>
              <c:idx val="1"/>
              <c:layout>
                <c:manualLayout>
                  <c:x val="7.7320348655919684E-3"/>
                  <c:y val="-2.4747471056907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45F-4B9C-9176-7FD3D448BA6D}"/>
                </c:ext>
              </c:extLst>
            </c:dLbl>
            <c:dLbl>
              <c:idx val="2"/>
              <c:layout>
                <c:manualLayout>
                  <c:x val="2.5773449551973228E-3"/>
                  <c:y val="-1.5467169410566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45F-4B9C-9176-7FD3D448BA6D}"/>
                </c:ext>
              </c:extLst>
            </c:dLbl>
            <c:dLbl>
              <c:idx val="3"/>
              <c:layout>
                <c:manualLayout>
                  <c:x val="5.1546899103946456E-3"/>
                  <c:y val="-2.1654037174793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45F-4B9C-9176-7FD3D448BA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Lapas5!$C$3:$F$3</c:f>
              <c:strCache>
                <c:ptCount val="4"/>
                <c:pt idx="0">
                  <c:v>Mokinių, priskiriamų pagrindinei fizinio ugdymo grupei, dalis (proc.)</c:v>
                </c:pt>
                <c:pt idx="1">
                  <c:v>Mokinių, priskiriamų parengiamajai fizinio ugdymo grupei, dalis (proc.)</c:v>
                </c:pt>
                <c:pt idx="2">
                  <c:v>Mokinių, priskiriamų specialiajai fizinio ugdymo grupei, dalis (proc.)</c:v>
                </c:pt>
                <c:pt idx="3">
                  <c:v>Mokinių atleistų nuo kūno kultūros pamokų, dalis (proc.)</c:v>
                </c:pt>
              </c:strCache>
            </c:strRef>
          </c:cat>
          <c:val>
            <c:numRef>
              <c:f>Lapas5!$C$4:$F$4</c:f>
              <c:numCache>
                <c:formatCode>General</c:formatCode>
                <c:ptCount val="4"/>
                <c:pt idx="0">
                  <c:v>96.16</c:v>
                </c:pt>
                <c:pt idx="1">
                  <c:v>3.12</c:v>
                </c:pt>
                <c:pt idx="2">
                  <c:v>0.59</c:v>
                </c:pt>
                <c:pt idx="3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5F-4B9C-9176-7FD3D448BA6D}"/>
            </c:ext>
          </c:extLst>
        </c:ser>
        <c:ser>
          <c:idx val="1"/>
          <c:order val="1"/>
          <c:tx>
            <c:strRef>
              <c:f>Lapas5!$B$5</c:f>
              <c:strCache>
                <c:ptCount val="1"/>
                <c:pt idx="0">
                  <c:v>2024-2025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3.0934338821133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45F-4B9C-9176-7FD3D448BA6D}"/>
                </c:ext>
              </c:extLst>
            </c:dLbl>
            <c:dLbl>
              <c:idx val="1"/>
              <c:layout>
                <c:manualLayout>
                  <c:x val="6.443362387993307E-3"/>
                  <c:y val="-2.4747471056907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45F-4B9C-9176-7FD3D448BA6D}"/>
                </c:ext>
              </c:extLst>
            </c:dLbl>
            <c:dLbl>
              <c:idx val="2"/>
              <c:layout>
                <c:manualLayout>
                  <c:x val="5.1546899103946456E-3"/>
                  <c:y val="-1.5467169410566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45F-4B9C-9176-7FD3D448BA6D}"/>
                </c:ext>
              </c:extLst>
            </c:dLbl>
            <c:dLbl>
              <c:idx val="3"/>
              <c:layout>
                <c:manualLayout>
                  <c:x val="0"/>
                  <c:y val="-2.1654037174793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45F-4B9C-9176-7FD3D448BA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Lapas5!$C$3:$F$3</c:f>
              <c:strCache>
                <c:ptCount val="4"/>
                <c:pt idx="0">
                  <c:v>Mokinių, priskiriamų pagrindinei fizinio ugdymo grupei, dalis (proc.)</c:v>
                </c:pt>
                <c:pt idx="1">
                  <c:v>Mokinių, priskiriamų parengiamajai fizinio ugdymo grupei, dalis (proc.)</c:v>
                </c:pt>
                <c:pt idx="2">
                  <c:v>Mokinių, priskiriamų specialiajai fizinio ugdymo grupei, dalis (proc.)</c:v>
                </c:pt>
                <c:pt idx="3">
                  <c:v>Mokinių atleistų nuo kūno kultūros pamokų, dalis (proc.)</c:v>
                </c:pt>
              </c:strCache>
            </c:strRef>
          </c:cat>
          <c:val>
            <c:numRef>
              <c:f>Lapas5!$C$5:$F$5</c:f>
              <c:numCache>
                <c:formatCode>General</c:formatCode>
                <c:ptCount val="4"/>
                <c:pt idx="0">
                  <c:v>96.44</c:v>
                </c:pt>
                <c:pt idx="1">
                  <c:v>3.03</c:v>
                </c:pt>
                <c:pt idx="2">
                  <c:v>0.4</c:v>
                </c:pt>
                <c:pt idx="3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5F-4B9C-9176-7FD3D448BA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91555136"/>
        <c:axId val="391557432"/>
        <c:axId val="0"/>
      </c:bar3DChart>
      <c:catAx>
        <c:axId val="39155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91557432"/>
        <c:crosses val="autoZero"/>
        <c:auto val="1"/>
        <c:lblAlgn val="ctr"/>
        <c:lblOffset val="100"/>
        <c:noMultiLvlLbl val="0"/>
      </c:catAx>
      <c:valAx>
        <c:axId val="391557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91555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0" i="0" u="none" strike="noStrike" baseline="0"/>
              <a:t>Dantų ėduonies intensyvumo (kpi + kpi) indeksas</a:t>
            </a:r>
            <a:endParaRPr lang="lt-LT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707569243358863E-2"/>
          <c:y val="0.1325234293257424"/>
          <c:w val="0.94695039256202274"/>
          <c:h val="0.624355695300461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Lapas6!$B$4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7101909730918168E-3"/>
                  <c:y val="-1.6448889415023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B88-4B6E-A203-89F5441F4ABC}"/>
                </c:ext>
              </c:extLst>
            </c:dLbl>
            <c:dLbl>
              <c:idx val="1"/>
              <c:layout>
                <c:manualLayout>
                  <c:x val="5.3681527784734048E-3"/>
                  <c:y val="-2.6318223064037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B88-4B6E-A203-89F5441F4ABC}"/>
                </c:ext>
              </c:extLst>
            </c:dLbl>
            <c:dLbl>
              <c:idx val="2"/>
              <c:layout>
                <c:manualLayout>
                  <c:x val="0"/>
                  <c:y val="-2.3028445181032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B88-4B6E-A203-89F5441F4ABC}"/>
                </c:ext>
              </c:extLst>
            </c:dLbl>
            <c:dLbl>
              <c:idx val="3"/>
              <c:layout>
                <c:manualLayout>
                  <c:x val="6.7101909730918168E-3"/>
                  <c:y val="-1.9738667298027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B88-4B6E-A203-89F5441F4ABC}"/>
                </c:ext>
              </c:extLst>
            </c:dLbl>
            <c:dLbl>
              <c:idx val="4"/>
              <c:layout>
                <c:manualLayout>
                  <c:x val="5.3681527784734534E-3"/>
                  <c:y val="-2.3028445181032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2B88-4B6E-A203-89F5441F4A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Lapas6!$C$3:$G$3</c:f>
              <c:strCache>
                <c:ptCount val="5"/>
                <c:pt idx="0">
                  <c:v>Mokinių, turinčių labai žemą bendrą (KPI+kpi) indeksą, dalis (proc.)</c:v>
                </c:pt>
                <c:pt idx="1">
                  <c:v>Mokinių, turinčių žemą bendrą (KPI+kpi) indeksą, dalis (proc.)</c:v>
                </c:pt>
                <c:pt idx="2">
                  <c:v>Mokinių, turinčių vidutinį bendrą (KPI+kpi) indeksą, dalis (proc.)</c:v>
                </c:pt>
                <c:pt idx="3">
                  <c:v>Mokinių, turinčių aukštą bendrą (KPI+kpi) indeksą, dalis (proc.)</c:v>
                </c:pt>
                <c:pt idx="4">
                  <c:v>Mokinių, turinčių labai aukštą bendrą (KPI+kpi) indeksą, dalis (proc.)</c:v>
                </c:pt>
              </c:strCache>
            </c:strRef>
          </c:cat>
          <c:val>
            <c:numRef>
              <c:f>Lapas6!$C$4:$G$4</c:f>
              <c:numCache>
                <c:formatCode>General</c:formatCode>
                <c:ptCount val="5"/>
                <c:pt idx="0">
                  <c:v>36.880000000000003</c:v>
                </c:pt>
                <c:pt idx="1">
                  <c:v>14.01</c:v>
                </c:pt>
                <c:pt idx="2">
                  <c:v>20.74</c:v>
                </c:pt>
                <c:pt idx="3">
                  <c:v>12.41</c:v>
                </c:pt>
                <c:pt idx="4">
                  <c:v>15.91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88-4B6E-A203-89F5441F4ABC}"/>
            </c:ext>
          </c:extLst>
        </c:ser>
        <c:ser>
          <c:idx val="1"/>
          <c:order val="1"/>
          <c:tx>
            <c:strRef>
              <c:f>Lapas6!$B$5</c:f>
              <c:strCache>
                <c:ptCount val="1"/>
                <c:pt idx="0">
                  <c:v>2024-2025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7101909730918168E-3"/>
                  <c:y val="-1.9738667298027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B88-4B6E-A203-89F5441F4ABC}"/>
                </c:ext>
              </c:extLst>
            </c:dLbl>
            <c:dLbl>
              <c:idx val="1"/>
              <c:layout>
                <c:manualLayout>
                  <c:x val="1.394335415288964E-2"/>
                  <c:y val="-2.6318223064036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B88-4B6E-A203-89F5441F4ABC}"/>
                </c:ext>
              </c:extLst>
            </c:dLbl>
            <c:dLbl>
              <c:idx val="2"/>
              <c:layout>
                <c:manualLayout>
                  <c:x val="5.3681527784734534E-3"/>
                  <c:y val="-1.3159111532018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B88-4B6E-A203-89F5441F4ABC}"/>
                </c:ext>
              </c:extLst>
            </c:dLbl>
            <c:dLbl>
              <c:idx val="3"/>
              <c:layout>
                <c:manualLayout>
                  <c:x val="1.9172125169260604E-2"/>
                  <c:y val="-1.9738667298027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B88-4B6E-A203-89F5441F4ABC}"/>
                </c:ext>
              </c:extLst>
            </c:dLbl>
            <c:dLbl>
              <c:idx val="4"/>
              <c:layout>
                <c:manualLayout>
                  <c:x val="1.8771204467655716E-2"/>
                  <c:y val="-2.6318223064036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B88-4B6E-A203-89F5441F4A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Lapas6!$C$3:$G$3</c:f>
              <c:strCache>
                <c:ptCount val="5"/>
                <c:pt idx="0">
                  <c:v>Mokinių, turinčių labai žemą bendrą (KPI+kpi) indeksą, dalis (proc.)</c:v>
                </c:pt>
                <c:pt idx="1">
                  <c:v>Mokinių, turinčių žemą bendrą (KPI+kpi) indeksą, dalis (proc.)</c:v>
                </c:pt>
                <c:pt idx="2">
                  <c:v>Mokinių, turinčių vidutinį bendrą (KPI+kpi) indeksą, dalis (proc.)</c:v>
                </c:pt>
                <c:pt idx="3">
                  <c:v>Mokinių, turinčių aukštą bendrą (KPI+kpi) indeksą, dalis (proc.)</c:v>
                </c:pt>
                <c:pt idx="4">
                  <c:v>Mokinių, turinčių labai aukštą bendrą (KPI+kpi) indeksą, dalis (proc.)</c:v>
                </c:pt>
              </c:strCache>
            </c:strRef>
          </c:cat>
          <c:val>
            <c:numRef>
              <c:f>Lapas6!$C$5:$G$5</c:f>
              <c:numCache>
                <c:formatCode>General</c:formatCode>
                <c:ptCount val="5"/>
                <c:pt idx="0">
                  <c:v>40.36</c:v>
                </c:pt>
                <c:pt idx="1">
                  <c:v>13.25</c:v>
                </c:pt>
                <c:pt idx="2">
                  <c:v>22.74</c:v>
                </c:pt>
                <c:pt idx="3">
                  <c:v>11.3</c:v>
                </c:pt>
                <c:pt idx="4">
                  <c:v>12.35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88-4B6E-A203-89F5441F4A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92462184"/>
        <c:axId val="392463496"/>
        <c:axId val="0"/>
      </c:bar3DChart>
      <c:catAx>
        <c:axId val="392462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92463496"/>
        <c:crosses val="autoZero"/>
        <c:auto val="1"/>
        <c:lblAlgn val="ctr"/>
        <c:lblOffset val="100"/>
        <c:noMultiLvlLbl val="0"/>
      </c:catAx>
      <c:valAx>
        <c:axId val="3924634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92462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0" i="0" u="none" strike="noStrike" baseline="0"/>
              <a:t>Vaikai turintys sveikus dantis</a:t>
            </a:r>
            <a:endParaRPr lang="lt-LT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Lapas7!$B$4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372971372269191E-2"/>
                  <c:y val="-5.3903854934446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E70-4A59-8897-DB8F270B2F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Lapas7!$C$3:$D$3</c:f>
              <c:strCache>
                <c:ptCount val="2"/>
                <c:pt idx="0">
                  <c:v>Mokinių, neturinčių sąkandžio patologijos, dalis (proc.)</c:v>
                </c:pt>
                <c:pt idx="1">
                  <c:v>Mokinių, neturinčių ėduonies pažeistų, plombuotų ir išrautų dantų, dalis (proc.)</c:v>
                </c:pt>
              </c:strCache>
            </c:strRef>
          </c:cat>
          <c:val>
            <c:numRef>
              <c:f>Lapas7!$C$4:$D$4</c:f>
              <c:numCache>
                <c:formatCode>General</c:formatCode>
                <c:ptCount val="2"/>
                <c:pt idx="0">
                  <c:v>50.18</c:v>
                </c:pt>
                <c:pt idx="1">
                  <c:v>4.6100000000000003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70-4A59-8897-DB8F270B2FE9}"/>
            </c:ext>
          </c:extLst>
        </c:ser>
        <c:ser>
          <c:idx val="1"/>
          <c:order val="1"/>
          <c:tx>
            <c:strRef>
              <c:f>Lapas7!$B$5</c:f>
              <c:strCache>
                <c:ptCount val="1"/>
                <c:pt idx="0">
                  <c:v>2024-2025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932932251911236E-2"/>
                  <c:y val="-4.9089595759741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E70-4A59-8897-DB8F270B2FE9}"/>
                </c:ext>
              </c:extLst>
            </c:dLbl>
            <c:dLbl>
              <c:idx val="1"/>
              <c:layout>
                <c:manualLayout>
                  <c:x val="2.6070736768450391E-2"/>
                  <c:y val="-6.1361994699676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E70-4A59-8897-DB8F270B2F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Lapas7!$C$3:$D$3</c:f>
              <c:strCache>
                <c:ptCount val="2"/>
                <c:pt idx="0">
                  <c:v>Mokinių, neturinčių sąkandžio patologijos, dalis (proc.)</c:v>
                </c:pt>
                <c:pt idx="1">
                  <c:v>Mokinių, neturinčių ėduonies pažeistų, plombuotų ir išrautų dantų, dalis (proc.)</c:v>
                </c:pt>
              </c:strCache>
            </c:strRef>
          </c:cat>
          <c:val>
            <c:numRef>
              <c:f>Lapas7!$C$5:$D$5</c:f>
              <c:numCache>
                <c:formatCode>General</c:formatCode>
                <c:ptCount val="2"/>
                <c:pt idx="0">
                  <c:v>48.64</c:v>
                </c:pt>
                <c:pt idx="1">
                  <c:v>26.05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70-4A59-8897-DB8F270B2F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1843896"/>
        <c:axId val="401843568"/>
        <c:axId val="0"/>
      </c:bar3DChart>
      <c:catAx>
        <c:axId val="401843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01843568"/>
        <c:crosses val="autoZero"/>
        <c:auto val="1"/>
        <c:lblAlgn val="ctr"/>
        <c:lblOffset val="100"/>
        <c:noMultiLvlLbl val="0"/>
      </c:catAx>
      <c:valAx>
        <c:axId val="40184356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01843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smtClean="0">
                <a:latin typeface="Rando" pitchFamily="2" charset="77"/>
                <a:ea typeface="+mj-ea"/>
                <a:cs typeface="Rando" pitchFamily="2" charset="77"/>
              </a:rPr>
              <a:t>Title name sit amet</a:t>
            </a:r>
          </a:p>
          <a:p>
            <a:r>
              <a:rPr lang="en-GB" cap="all" smtClean="0">
                <a:latin typeface="Rando" pitchFamily="2" charset="77"/>
                <a:ea typeface="+mj-ea"/>
                <a:cs typeface="Rando" pitchFamily="2" charset="77"/>
              </a:rPr>
              <a:t>dolor delenit 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21163" y="5570416"/>
            <a:ext cx="10964979" cy="1035658"/>
          </a:xfrm>
        </p:spPr>
        <p:txBody>
          <a:bodyPr>
            <a:normAutofit/>
          </a:bodyPr>
          <a:lstStyle/>
          <a:p>
            <a:pPr algn="r"/>
            <a:r>
              <a:rPr lang="lt-LT" sz="1600" dirty="0" smtClean="0">
                <a:latin typeface="Montserrat Light" pitchFamily="2" charset="0"/>
              </a:rPr>
              <a:t>Parengė: visuomenės sveikatos specialistė Roberta </a:t>
            </a:r>
            <a:r>
              <a:rPr lang="lt-LT" sz="1600" dirty="0" err="1" smtClean="0">
                <a:latin typeface="Montserrat Light" pitchFamily="2" charset="0"/>
              </a:rPr>
              <a:t>Teniukaitė</a:t>
            </a:r>
            <a:r>
              <a:rPr lang="lt-LT" sz="1600" dirty="0" smtClean="0">
                <a:latin typeface="Montserrat Light" pitchFamily="2" charset="0"/>
              </a:rPr>
              <a:t> - </a:t>
            </a:r>
            <a:r>
              <a:rPr lang="lt-LT" sz="1600" dirty="0" err="1" smtClean="0">
                <a:latin typeface="Montserrat Light" pitchFamily="2" charset="0"/>
              </a:rPr>
              <a:t>Šakalienė</a:t>
            </a:r>
            <a:endParaRPr lang="en-US" sz="1600" dirty="0">
              <a:latin typeface="Montserrat Light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2173857"/>
            <a:ext cx="10964978" cy="2195583"/>
          </a:xfrm>
        </p:spPr>
        <p:txBody>
          <a:bodyPr/>
          <a:lstStyle/>
          <a:p>
            <a:pPr algn="just"/>
            <a:r>
              <a:rPr lang="lt-LT" sz="3600" cap="all" dirty="0" smtClean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Klaipėdos Vytauto didžiojo </a:t>
            </a:r>
            <a:r>
              <a:rPr lang="en-GB" sz="3600" cap="all" dirty="0" smtClean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GIMNAZIJOS </a:t>
            </a:r>
            <a:r>
              <a:rPr lang="en-GB" sz="3600" cap="all" dirty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MOKINIŲ PROFILAKTINIŲ DUOMENŲ ANALIZĖ </a:t>
            </a:r>
            <a:r>
              <a:rPr lang="en-GB" sz="3600" cap="all" dirty="0" smtClean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202</a:t>
            </a:r>
            <a:r>
              <a:rPr lang="lt-LT" sz="3600" cap="all" dirty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4</a:t>
            </a:r>
            <a:r>
              <a:rPr lang="en-GB" sz="3600" cap="all" dirty="0" smtClean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-202</a:t>
            </a:r>
            <a:r>
              <a:rPr lang="lt-LT" sz="3600" cap="all" dirty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5</a:t>
            </a:r>
            <a:r>
              <a:rPr lang="lt-LT" sz="3600" cap="all" dirty="0" smtClean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 </a:t>
            </a:r>
            <a:r>
              <a:rPr lang="en-GB" sz="3600" cap="all" dirty="0" smtClean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M</a:t>
            </a:r>
            <a:r>
              <a:rPr lang="en-GB" sz="3600" cap="all" dirty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534022" y="339852"/>
            <a:ext cx="10337944" cy="1262507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7030A0"/>
                </a:solidFill>
              </a:rPr>
              <a:t>Vaikų pasiskirstymas pagal fizinio lavinimo </a:t>
            </a:r>
            <a:r>
              <a:rPr lang="lt-LT" dirty="0" smtClean="0">
                <a:solidFill>
                  <a:srgbClr val="7030A0"/>
                </a:solidFill>
              </a:rPr>
              <a:t>grupes (proc.)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>
          <a:xfrm>
            <a:off x="655320" y="6384648"/>
            <a:ext cx="5760021" cy="344932"/>
          </a:xfrm>
        </p:spPr>
        <p:txBody>
          <a:bodyPr/>
          <a:lstStyle/>
          <a:p>
            <a:r>
              <a:rPr lang="lt-LT" i="1" dirty="0" smtClean="0"/>
              <a:t>Šaltinis: VSS IS</a:t>
            </a:r>
            <a:endParaRPr lang="en-US" i="1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07" y="1390283"/>
            <a:ext cx="11959093" cy="445889"/>
          </a:xfrm>
          <a:prstGeom prst="rect">
            <a:avLst/>
          </a:prstGeom>
        </p:spPr>
      </p:pic>
      <p:graphicFrame>
        <p:nvGraphicFramePr>
          <p:cNvPr id="8" name="Lentelės vietos rezervavimo ženklas 7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587349140"/>
              </p:ext>
            </p:extLst>
          </p:nvPr>
        </p:nvGraphicFramePr>
        <p:xfrm>
          <a:off x="1138334" y="1968759"/>
          <a:ext cx="9855103" cy="4105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7720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1401769" y="2280619"/>
            <a:ext cx="8908558" cy="1262507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7030A0"/>
                </a:solidFill>
              </a:rPr>
              <a:t>Vaikų Dantų būklė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name</a:t>
            </a:r>
            <a:endParaRPr lang="en-US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294967295"/>
          </p:nvPr>
        </p:nvSpPr>
        <p:spPr>
          <a:xfrm>
            <a:off x="11717338" y="6211888"/>
            <a:ext cx="474662" cy="365125"/>
          </a:xfrm>
        </p:spPr>
        <p:txBody>
          <a:bodyPr/>
          <a:lstStyle/>
          <a:p>
            <a:fld id="{53969381-6070-C14C-AC19-9F0CCB6EE0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46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55320" y="395835"/>
            <a:ext cx="10337944" cy="1262507"/>
          </a:xfrm>
        </p:spPr>
        <p:txBody>
          <a:bodyPr/>
          <a:lstStyle/>
          <a:p>
            <a:pPr algn="ctr"/>
            <a:r>
              <a:rPr lang="lt-LT" dirty="0">
                <a:solidFill>
                  <a:srgbClr val="7030A0"/>
                </a:solidFill>
              </a:rPr>
              <a:t>DANTŲ ĖDUONIES INTENSYVUMO (KPI+KPI</a:t>
            </a:r>
            <a:r>
              <a:rPr lang="lt-LT" dirty="0" smtClean="0">
                <a:solidFill>
                  <a:srgbClr val="7030A0"/>
                </a:solidFill>
              </a:rPr>
              <a:t>) </a:t>
            </a:r>
            <a:r>
              <a:rPr lang="lt-LT" dirty="0" smtClean="0">
                <a:solidFill>
                  <a:srgbClr val="7030A0"/>
                </a:solidFill>
              </a:rPr>
              <a:t>INDEKSAS (proc.) 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i="1" dirty="0" smtClean="0"/>
              <a:t>Šaltinis: VSS IS</a:t>
            </a:r>
            <a:endParaRPr lang="en-US" i="1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Paaiškinimas su rodykle į viršų 6"/>
          <p:cNvSpPr/>
          <p:nvPr/>
        </p:nvSpPr>
        <p:spPr>
          <a:xfrm>
            <a:off x="6913983" y="5253135"/>
            <a:ext cx="2873829" cy="147423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200" dirty="0" err="1"/>
              <a:t>kpi+KPI</a:t>
            </a:r>
            <a:r>
              <a:rPr lang="lt-LT" sz="1200" dirty="0"/>
              <a:t> indekso ribos: Labai žemas -mažiau nei 1,2. Žemas -1,2-2,6. Vidutinis 2,7-4,4. Aukštas 4,5-6,5. Labai aukštas -daugiau nei 6,5.</a:t>
            </a:r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435397"/>
            <a:ext cx="11959093" cy="445889"/>
          </a:xfrm>
          <a:prstGeom prst="rect">
            <a:avLst/>
          </a:prstGeom>
        </p:spPr>
      </p:pic>
      <p:graphicFrame>
        <p:nvGraphicFramePr>
          <p:cNvPr id="10" name="Lentelės vietos rezervavimo ženklas 9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933745904"/>
              </p:ext>
            </p:extLst>
          </p:nvPr>
        </p:nvGraphicFramePr>
        <p:xfrm>
          <a:off x="1259632" y="1881286"/>
          <a:ext cx="9463218" cy="3860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959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55320" y="479811"/>
            <a:ext cx="10337944" cy="1262507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7030A0"/>
                </a:solidFill>
              </a:rPr>
              <a:t>Vaikai turintys sveikus </a:t>
            </a:r>
            <a:r>
              <a:rPr lang="lt-LT" dirty="0" smtClean="0">
                <a:solidFill>
                  <a:srgbClr val="7030A0"/>
                </a:solidFill>
              </a:rPr>
              <a:t>dantis (proc.)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i="1" dirty="0" smtClean="0"/>
              <a:t>Šaltinis: VSS IS</a:t>
            </a:r>
            <a:endParaRPr lang="en-US" i="1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236226"/>
            <a:ext cx="11959093" cy="445889"/>
          </a:xfrm>
          <a:prstGeom prst="rect">
            <a:avLst/>
          </a:prstGeom>
        </p:spPr>
      </p:pic>
      <p:graphicFrame>
        <p:nvGraphicFramePr>
          <p:cNvPr id="9" name="Lentelės vietos rezervavimo ženklas 8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4030938343"/>
              </p:ext>
            </p:extLst>
          </p:nvPr>
        </p:nvGraphicFramePr>
        <p:xfrm>
          <a:off x="1240970" y="1742319"/>
          <a:ext cx="9752467" cy="4139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7590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24691" y="713479"/>
            <a:ext cx="10337944" cy="1262507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7030A0"/>
                </a:solidFill>
              </a:rPr>
              <a:t>Apibendrinimas sveikatos rodiklių </a:t>
            </a:r>
            <a:r>
              <a:rPr lang="lt-LT" dirty="0" smtClean="0">
                <a:solidFill>
                  <a:srgbClr val="7030A0"/>
                </a:solidFill>
              </a:rPr>
              <a:t>2024-2025 </a:t>
            </a:r>
            <a:r>
              <a:rPr lang="lt-LT" dirty="0" smtClean="0">
                <a:solidFill>
                  <a:srgbClr val="7030A0"/>
                </a:solidFill>
              </a:rPr>
              <a:t>metais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Stačiakampis 5"/>
          <p:cNvSpPr/>
          <p:nvPr/>
        </p:nvSpPr>
        <p:spPr>
          <a:xfrm>
            <a:off x="1523067" y="2170169"/>
            <a:ext cx="84886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2024 </a:t>
            </a:r>
            <a:r>
              <a:rPr lang="lt-LT" dirty="0"/>
              <a:t>m. profilaktiškai sveikatą pasitikrino </a:t>
            </a:r>
            <a:r>
              <a:rPr lang="lt-LT" dirty="0" smtClean="0"/>
              <a:t>86,16 proc</a:t>
            </a:r>
            <a:r>
              <a:rPr lang="lt-LT" dirty="0"/>
              <a:t>. vaikų, lyginant su praėjusiais metais </a:t>
            </a:r>
            <a:r>
              <a:rPr lang="lt-LT" dirty="0" smtClean="0"/>
              <a:t>+ 3,69 </a:t>
            </a:r>
            <a:r>
              <a:rPr lang="lt-LT" dirty="0"/>
              <a:t>proc. daugiau. </a:t>
            </a:r>
            <a:endParaRPr lang="lt-LT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 </a:t>
            </a:r>
            <a:r>
              <a:rPr lang="lt-LT" dirty="0"/>
              <a:t>Dantų ir žandikaulių įvertinimą atliko </a:t>
            </a:r>
            <a:r>
              <a:rPr lang="lt-LT" dirty="0" smtClean="0"/>
              <a:t>86,68 </a:t>
            </a:r>
            <a:r>
              <a:rPr lang="lt-LT" dirty="0"/>
              <a:t>proc. </a:t>
            </a:r>
            <a:r>
              <a:rPr lang="lt-LT" dirty="0" smtClean="0"/>
              <a:t>vaikų, lyginant su praėjusiais metais + 4,32 proc. daugiau.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 </a:t>
            </a:r>
            <a:r>
              <a:rPr lang="lt-LT" dirty="0"/>
              <a:t>Įsigaliojus naujai Mokinio sveikatos pažymėjimo formai, nebenurodomi vaikų organų sistemų sutrikimai, bet šeimos gydytojas pateikia bendras arba specialiąsias rekomendacijas, kurių turi būti laikomasi vaikams dalyvaujant ugdymo veikloje</a:t>
            </a:r>
            <a:r>
              <a:rPr lang="lt-LT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 7,92 proc</a:t>
            </a:r>
            <a:r>
              <a:rPr lang="lt-LT" dirty="0"/>
              <a:t>. vaikų buvo nurodytos bendros, </a:t>
            </a:r>
            <a:r>
              <a:rPr lang="lt-LT" dirty="0" smtClean="0"/>
              <a:t>o 4,09 proc</a:t>
            </a:r>
            <a:r>
              <a:rPr lang="lt-LT" dirty="0"/>
              <a:t>. vaikų specialiosios rekomendacijos. Pritaikytas maitinimas buvo paskirstas </a:t>
            </a:r>
            <a:r>
              <a:rPr lang="lt-LT" dirty="0" smtClean="0"/>
              <a:t>0,53 </a:t>
            </a:r>
            <a:r>
              <a:rPr lang="lt-LT" dirty="0"/>
              <a:t>proc. vaikų</a:t>
            </a:r>
            <a:r>
              <a:rPr lang="lt-LT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  9,76 proc. vaikų </a:t>
            </a:r>
            <a:r>
              <a:rPr lang="lt-LT" dirty="0"/>
              <a:t>turėjo </a:t>
            </a:r>
            <a:r>
              <a:rPr lang="lt-LT" dirty="0" smtClean="0"/>
              <a:t>antsvorį, </a:t>
            </a:r>
            <a:r>
              <a:rPr lang="lt-LT" dirty="0"/>
              <a:t>o </a:t>
            </a:r>
            <a:r>
              <a:rPr lang="lt-LT" dirty="0" smtClean="0"/>
              <a:t>9,5 </a:t>
            </a:r>
            <a:r>
              <a:rPr lang="lt-LT" dirty="0"/>
              <a:t>proc. vaikų </a:t>
            </a:r>
            <a:r>
              <a:rPr lang="lt-LT" dirty="0" smtClean="0"/>
              <a:t>– per </a:t>
            </a:r>
            <a:r>
              <a:rPr lang="lt-LT" dirty="0"/>
              <a:t>mažą svorį</a:t>
            </a:r>
            <a:r>
              <a:rPr lang="lt-LT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 96,44 </a:t>
            </a:r>
            <a:r>
              <a:rPr lang="lt-LT" dirty="0"/>
              <a:t>proc. vaikų, priskirti pagrindinei fizinio ugdymo grupei. </a:t>
            </a:r>
            <a:endParaRPr lang="lt-LT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 26,28 proc</a:t>
            </a:r>
            <a:r>
              <a:rPr lang="lt-LT" dirty="0"/>
              <a:t>. v</a:t>
            </a:r>
            <a:r>
              <a:rPr lang="lt-LT" dirty="0" smtClean="0"/>
              <a:t>aikų neturėjo </a:t>
            </a:r>
            <a:r>
              <a:rPr lang="lt-LT" dirty="0"/>
              <a:t>ėduonies pažeistų dantų. </a:t>
            </a:r>
            <a:r>
              <a:rPr lang="lt-LT" dirty="0" smtClean="0"/>
              <a:t>46,65 proc</a:t>
            </a:r>
            <a:r>
              <a:rPr lang="lt-LT" dirty="0"/>
              <a:t>. vaikų neturėjo </a:t>
            </a:r>
            <a:r>
              <a:rPr lang="lt-LT" dirty="0" err="1" smtClean="0"/>
              <a:t>sąkandžio</a:t>
            </a:r>
            <a:r>
              <a:rPr lang="lt-LT" dirty="0" smtClean="0"/>
              <a:t> patologijos</a:t>
            </a:r>
            <a:r>
              <a:rPr lang="lt-L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80321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55320" y="461149"/>
            <a:ext cx="10337944" cy="1262507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7030A0"/>
                </a:solidFill>
              </a:rPr>
              <a:t>rekomendacijos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Stačiakampis 5"/>
          <p:cNvSpPr/>
          <p:nvPr/>
        </p:nvSpPr>
        <p:spPr>
          <a:xfrm>
            <a:off x="746449" y="1443841"/>
            <a:ext cx="93959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/>
              <a:t>Informuoti bendruomenę pateikiant  “Mokinių sveikatos rodiklių analizę”, klasės susirinkimuose,  gimnazijos tinklapyje</a:t>
            </a:r>
            <a:r>
              <a:rPr lang="lt-LT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lt-L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/>
              <a:t>Mažinti gyvensenos rizikos veiksnius, kurie sąlygotų kvėpavimo sistemos ligas, didelį dėmesį skiriant profilaktikai (tinkama higiena, mityba, fizinis aktyvumas darbo–poilsio režimas</a:t>
            </a:r>
            <a:r>
              <a:rPr lang="lt-LT" dirty="0" smtClean="0"/>
              <a:t>).</a:t>
            </a:r>
          </a:p>
          <a:p>
            <a:pPr algn="just"/>
            <a:endParaRPr lang="lt-L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Tikslinga vaikų tėvus įtraukti į sveikatos stiprinimo veiklas – organizuoti ir vykdyti mokymus, apimančius aiškią, išsamią ir patikimą informaciją apie </a:t>
            </a:r>
            <a:r>
              <a:rPr lang="lt-LT" dirty="0"/>
              <a:t>mitybą</a:t>
            </a:r>
            <a:r>
              <a:rPr lang="lt-LT" dirty="0" smtClean="0"/>
              <a:t>, fizinį aktyvumą</a:t>
            </a:r>
            <a:r>
              <a:rPr lang="lt-LT" dirty="0"/>
              <a:t>. </a:t>
            </a:r>
            <a:endParaRPr lang="lt-LT" dirty="0" smtClean="0"/>
          </a:p>
          <a:p>
            <a:pPr algn="just"/>
            <a:endParaRPr lang="lt-LT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 smtClean="0"/>
              <a:t>Būtina vaikų sveikatos priežiūrą vykdyti visomis kryptimis</a:t>
            </a:r>
            <a:r>
              <a:rPr lang="lt-LT" dirty="0"/>
              <a:t>, ypatingą </a:t>
            </a:r>
            <a:r>
              <a:rPr lang="lt-LT" dirty="0" smtClean="0"/>
              <a:t>dėmesį skiriant regos sutrikimų profilaktikai</a:t>
            </a:r>
            <a:r>
              <a:rPr lang="lt-LT" dirty="0"/>
              <a:t>: </a:t>
            </a:r>
            <a:r>
              <a:rPr lang="lt-LT" dirty="0" smtClean="0"/>
              <a:t>tinkamai aplinkai </a:t>
            </a:r>
            <a:r>
              <a:rPr lang="lt-LT" dirty="0"/>
              <a:t>(žaidimų vieta, </a:t>
            </a:r>
            <a:r>
              <a:rPr lang="lt-LT" dirty="0" smtClean="0"/>
              <a:t>sėdėjimo poza</a:t>
            </a:r>
            <a:r>
              <a:rPr lang="lt-LT" dirty="0"/>
              <a:t>, apšvietimas, laiko leidimas </a:t>
            </a:r>
            <a:r>
              <a:rPr lang="lt-LT" dirty="0" smtClean="0"/>
              <a:t>prie kompiuterio </a:t>
            </a:r>
            <a:r>
              <a:rPr lang="lt-LT" dirty="0"/>
              <a:t>ir televizoriaus), poilsiui (akių mankštelės), pilnavertei mitybai bei </a:t>
            </a:r>
            <a:r>
              <a:rPr lang="lt-LT" dirty="0" smtClean="0"/>
              <a:t>profilaktiniam regėjimo tikrinimui</a:t>
            </a:r>
            <a:r>
              <a:rPr lang="lt-LT" dirty="0"/>
              <a:t>. </a:t>
            </a:r>
            <a:endParaRPr lang="lt-LT" dirty="0" smtClean="0"/>
          </a:p>
          <a:p>
            <a:pPr algn="just"/>
            <a:endParaRPr lang="lt-LT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t-LT" dirty="0"/>
              <a:t>Informuoti bendruomenę pateikiant  “Mokinių sveikatos rodiklių analizę”, klasės susirinkimuose,  gimnazijos tinklapyje.</a:t>
            </a:r>
            <a:endParaRPr lang="lt-LT" dirty="0" smtClean="0"/>
          </a:p>
        </p:txBody>
      </p:sp>
    </p:spTree>
    <p:extLst>
      <p:ext uri="{BB962C8B-B14F-4D97-AF65-F5344CB8AC3E}">
        <p14:creationId xmlns:p14="http://schemas.microsoft.com/office/powerpoint/2010/main" val="2431073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571344" y="120505"/>
            <a:ext cx="10518648" cy="3629764"/>
          </a:xfrm>
        </p:spPr>
        <p:txBody>
          <a:bodyPr/>
          <a:lstStyle/>
          <a:p>
            <a:pPr algn="ctr"/>
            <a:r>
              <a:rPr lang="lt-LT" dirty="0" smtClean="0"/>
              <a:t>Ačiū už dėmesį</a:t>
            </a:r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68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rmAutofit/>
          </a:bodyPr>
          <a:lstStyle/>
          <a:p>
            <a:r>
              <a:rPr lang="lt-LT" sz="3000" dirty="0">
                <a:latin typeface="Montserrat SemiBold" pitchFamily="2" charset="0"/>
              </a:rPr>
              <a:t>MUS RASITE</a:t>
            </a:r>
            <a:r>
              <a:rPr lang="lt-LT" sz="3000" dirty="0" smtClean="0">
                <a:latin typeface="Montserrat SemiBold" pitchFamily="2" charset="0"/>
              </a:rPr>
              <a:t>:</a:t>
            </a:r>
            <a:endParaRPr lang="lt-LT" sz="3000" dirty="0">
              <a:latin typeface="Montserrat SemiBold" pitchFamily="2" charset="0"/>
            </a:endParaRPr>
          </a:p>
          <a:p>
            <a:r>
              <a:rPr lang="es-ES" sz="2200" dirty="0" err="1" smtClean="0">
                <a:latin typeface="Montserrat Light" pitchFamily="2" charset="0"/>
              </a:rPr>
              <a:t>Taikos</a:t>
            </a:r>
            <a:r>
              <a:rPr lang="es-ES" sz="2200" dirty="0" smtClean="0">
                <a:latin typeface="Montserrat Light" pitchFamily="2" charset="0"/>
              </a:rPr>
              <a:t> </a:t>
            </a:r>
            <a:r>
              <a:rPr lang="es-ES" sz="2200" dirty="0" err="1" smtClean="0">
                <a:latin typeface="Montserrat Light" pitchFamily="2" charset="0"/>
              </a:rPr>
              <a:t>pr</a:t>
            </a:r>
            <a:r>
              <a:rPr lang="es-ES" sz="2200" dirty="0" smtClean="0">
                <a:latin typeface="Montserrat Light" pitchFamily="2" charset="0"/>
              </a:rPr>
              <a:t>. 76, </a:t>
            </a:r>
            <a:r>
              <a:rPr lang="es-ES" sz="2200" dirty="0" err="1" smtClean="0">
                <a:latin typeface="Montserrat Light" pitchFamily="2" charset="0"/>
              </a:rPr>
              <a:t>Klaipėda</a:t>
            </a:r>
            <a:endParaRPr lang="es-ES" sz="2200" dirty="0" smtClean="0">
              <a:latin typeface="Montserrat Light" pitchFamily="2" charset="0"/>
            </a:endParaRPr>
          </a:p>
          <a:p>
            <a:r>
              <a:rPr lang="es-ES" sz="2200" dirty="0" smtClean="0">
                <a:latin typeface="Montserrat Light" pitchFamily="2" charset="0"/>
              </a:rPr>
              <a:t>Tel. (8 46) 234796</a:t>
            </a:r>
          </a:p>
          <a:p>
            <a:r>
              <a:rPr lang="es-ES" sz="2200" dirty="0" smtClean="0">
                <a:latin typeface="Montserrat Light" pitchFamily="2" charset="0"/>
              </a:rPr>
              <a:t>El. p. </a:t>
            </a:r>
            <a:r>
              <a:rPr lang="es-ES" sz="2200" dirty="0" err="1" smtClean="0">
                <a:latin typeface="Montserrat Light" pitchFamily="2" charset="0"/>
              </a:rPr>
              <a:t>info@sveikatosbiuras.lt</a:t>
            </a:r>
            <a:endParaRPr lang="es-ES" sz="2200" dirty="0" smtClean="0">
              <a:latin typeface="Montserrat Light" pitchFamily="2" charset="0"/>
            </a:endParaRPr>
          </a:p>
          <a:p>
            <a:r>
              <a:rPr lang="es-ES" sz="2200" dirty="0" smtClean="0">
                <a:latin typeface="Montserrat Light" pitchFamily="2" charset="0"/>
              </a:rPr>
              <a:t>www.sveikatosbiuras.lt</a:t>
            </a:r>
          </a:p>
          <a:p>
            <a:r>
              <a:rPr lang="es-ES" sz="2200" dirty="0" smtClean="0">
                <a:latin typeface="Montserrat Light" pitchFamily="2" charset="0"/>
              </a:rPr>
              <a:t>www.facebook.com/biuras</a:t>
            </a:r>
            <a:endParaRPr lang="en-US" sz="2200" dirty="0">
              <a:latin typeface="Montserrat Light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580" y="2453952"/>
            <a:ext cx="10964978" cy="299784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	Lietuvos Respublikos 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sveikatos 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apsaugos ministro 2018m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. 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Rugpjūčio 13d.  Įsakymu Nr.V-905 patvirtintos Lietuvos higienos normos HN21:2017 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,,Mokykla, vykdanti 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bendrojo ugdymo 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programas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. Bendrieji sveikatos saugos reikalavimai ”75 punkte 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nurodyta, 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kad mokyklos vadovas ar 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jo 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įgaliotas asmuo turi 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užtikrinti, 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kad visi mokiniai 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iki </a:t>
            </a:r>
            <a:r>
              <a:rPr lang="lt-LT" sz="2400" cap="all" dirty="0" smtClean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18 metų ugdymo procese dalyvautų pasitikrinę sveikatą</a:t>
            </a:r>
            <a:r>
              <a:rPr lang="lt-LT" sz="2400" cap="all" dirty="0">
                <a:solidFill>
                  <a:schemeClr val="tx1"/>
                </a:solidFill>
                <a:latin typeface="+mj-lt"/>
                <a:ea typeface="+mj-ea"/>
                <a:cs typeface="Rando" pitchFamily="2" charset="77"/>
              </a:rPr>
              <a:t>.</a:t>
            </a:r>
            <a:endParaRPr lang="en-GB" sz="2400" cap="all" dirty="0">
              <a:solidFill>
                <a:schemeClr val="tx1"/>
              </a:solidFill>
              <a:latin typeface="+mj-lt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2" y="376264"/>
            <a:ext cx="3002092" cy="6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655320" y="352879"/>
            <a:ext cx="6832568" cy="12625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endParaRPr lang="en-US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90" y="939485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3036272"/>
            <a:ext cx="10896149" cy="30806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latin typeface="Montserrat Medium" pitchFamily="2" charset="0"/>
            </a:endParaRPr>
          </a:p>
        </p:txBody>
      </p:sp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562014" y="308232"/>
            <a:ext cx="10337944" cy="1262507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7030A0"/>
                </a:solidFill>
              </a:rPr>
              <a:t>Vaikų sveikatos analizės aprašymas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3</a:t>
            </a:fld>
            <a:endParaRPr lang="en-US" dirty="0">
              <a:solidFill>
                <a:srgbClr val="F0A334"/>
              </a:solidFill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562014" y="1442585"/>
            <a:ext cx="10328460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lt-LT" sz="2400" dirty="0" smtClean="0">
                <a:latin typeface="+mj-lt"/>
              </a:rPr>
              <a:t>	Duomenys apie vaikų sveikatos būklę gaunami iš statistinės apskaitos formos Nr.E027-1 „Mokinio sveikatos pažymėjimas“, patvirtintos Lietuvos Respublikos sveikatos apsaugos ministro 2019m. Gegužės 14d</a:t>
            </a:r>
            <a:r>
              <a:rPr lang="lt-LT" sz="2400" dirty="0">
                <a:latin typeface="+mj-lt"/>
              </a:rPr>
              <a:t>. </a:t>
            </a:r>
            <a:r>
              <a:rPr lang="lt-LT" sz="2400" dirty="0" smtClean="0">
                <a:latin typeface="+mj-lt"/>
              </a:rPr>
              <a:t>Įsakymu Nr.V-565 „Dėl </a:t>
            </a:r>
            <a:r>
              <a:rPr lang="lt-LT" sz="2400" dirty="0">
                <a:latin typeface="+mj-lt"/>
              </a:rPr>
              <a:t>elektroninės statistinės apskaitos </a:t>
            </a:r>
            <a:r>
              <a:rPr lang="lt-LT" sz="2400" dirty="0" smtClean="0">
                <a:latin typeface="+mj-lt"/>
              </a:rPr>
              <a:t>formos Nr</a:t>
            </a:r>
            <a:r>
              <a:rPr lang="lt-LT" sz="2400" dirty="0">
                <a:latin typeface="+mj-lt"/>
              </a:rPr>
              <a:t>. </a:t>
            </a:r>
            <a:r>
              <a:rPr lang="lt-LT" sz="2400" dirty="0" smtClean="0">
                <a:latin typeface="+mj-lt"/>
              </a:rPr>
              <a:t>E027-1 „Mokinio sveikatos pažymėjimas “</a:t>
            </a:r>
            <a:r>
              <a:rPr lang="lt-LT" sz="2400" dirty="0">
                <a:latin typeface="+mj-lt"/>
              </a:rPr>
              <a:t>patvirtinimo“. </a:t>
            </a:r>
            <a:r>
              <a:rPr lang="lt-LT" sz="2400" dirty="0" smtClean="0">
                <a:latin typeface="+mj-lt"/>
              </a:rPr>
              <a:t>Nuo 2020m</a:t>
            </a:r>
            <a:r>
              <a:rPr lang="lt-LT" sz="2400" dirty="0">
                <a:latin typeface="+mj-lt"/>
              </a:rPr>
              <a:t>. </a:t>
            </a:r>
            <a:r>
              <a:rPr lang="lt-LT" sz="2400" dirty="0" smtClean="0">
                <a:latin typeface="+mj-lt"/>
              </a:rPr>
              <a:t>Sausio 1 d. pažymėjimai teikiami per Elektroninės sveikatos paslaugų ir bendradarbiavimo infrastruktūros informacinę sistemą (ESPBIIS</a:t>
            </a:r>
            <a:r>
              <a:rPr lang="lt-LT" sz="2400" dirty="0">
                <a:latin typeface="+mj-lt"/>
              </a:rPr>
              <a:t>). </a:t>
            </a:r>
            <a:r>
              <a:rPr lang="lt-LT" sz="2400" dirty="0" smtClean="0">
                <a:latin typeface="+mj-lt"/>
              </a:rPr>
              <a:t>Elektroniniu būdu užpildyti ir pasirašyti pažymėjimai perduodami į Higienos instituto Vaikų sveikatos stebėsenos informacinę sistemą (VSSIS</a:t>
            </a:r>
            <a:r>
              <a:rPr lang="lt-LT" sz="2400" dirty="0">
                <a:latin typeface="+mj-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3962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844" y="533957"/>
            <a:ext cx="6832568" cy="126250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  <a:latin typeface="+mj-lt"/>
              </a:rPr>
              <a:t>VAIKŲ SVEIKATOS ANALIZĖS REZULTATŲ SVARBA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4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  <p:sp>
        <p:nvSpPr>
          <p:cNvPr id="13" name="Teksto vietos rezervavimo ženklas 12"/>
          <p:cNvSpPr>
            <a:spLocks noGrp="1"/>
          </p:cNvSpPr>
          <p:nvPr>
            <p:ph type="body" sz="quarter" idx="14"/>
          </p:nvPr>
        </p:nvSpPr>
        <p:spPr>
          <a:xfrm>
            <a:off x="1214458" y="2961627"/>
            <a:ext cx="9338465" cy="3080659"/>
          </a:xfrm>
        </p:spPr>
        <p:txBody>
          <a:bodyPr>
            <a:normAutofit/>
          </a:bodyPr>
          <a:lstStyle/>
          <a:p>
            <a:pPr algn="just"/>
            <a:r>
              <a:rPr lang="lt-LT" sz="2400" dirty="0" smtClean="0">
                <a:latin typeface="+mj-lt"/>
              </a:rPr>
              <a:t>	Kasmetinių vaikų profilaktinių patikrinimų duomenys reikalingi </a:t>
            </a:r>
            <a:r>
              <a:rPr lang="lt-LT" sz="2400" dirty="0">
                <a:latin typeface="+mj-lt"/>
              </a:rPr>
              <a:t>kryptingai planuoti ir įgyvendinti sveikatos priežiūrą įstaigoje, </a:t>
            </a:r>
            <a:r>
              <a:rPr lang="lt-LT" sz="2400" dirty="0" smtClean="0">
                <a:latin typeface="+mj-lt"/>
              </a:rPr>
              <a:t>organizuoti tikslesnes sveikatos stiprinimo priemones, susijusias su ligų ir traumų profilaktika</a:t>
            </a:r>
            <a:r>
              <a:rPr lang="lt-LT" sz="2400" dirty="0">
                <a:latin typeface="+mj-lt"/>
              </a:rPr>
              <a:t>.</a:t>
            </a:r>
          </a:p>
        </p:txBody>
      </p:sp>
      <p:pic>
        <p:nvPicPr>
          <p:cNvPr id="14" name="Paveikslėlis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230669"/>
            <a:ext cx="2492499" cy="5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0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36AD-2917-4845-994D-AE3560E57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70950"/>
            <a:ext cx="10337944" cy="126250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PASITIKRINĘ IR NEPASITIKRINĘ SVEIKATĄ VAIKAI (PROC.)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45E5FA2-B695-F945-BDAF-082829D5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801" y="6384648"/>
            <a:ext cx="5760021" cy="344932"/>
          </a:xfrm>
        </p:spPr>
        <p:txBody>
          <a:bodyPr/>
          <a:lstStyle/>
          <a:p>
            <a:r>
              <a:rPr lang="en-US" i="1" dirty="0" err="1">
                <a:latin typeface="Montserrat Medium" pitchFamily="2" charset="0"/>
              </a:rPr>
              <a:t>Šaltinis</a:t>
            </a:r>
            <a:r>
              <a:rPr lang="en-US" i="1" dirty="0">
                <a:latin typeface="Montserrat Medium" pitchFamily="2" charset="0"/>
              </a:rPr>
              <a:t>: VSS IS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DEB79F-6588-B946-9DAB-7C27E041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5</a:t>
            </a:fld>
            <a:endParaRPr lang="en-US">
              <a:solidFill>
                <a:srgbClr val="F0A334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371772"/>
            <a:ext cx="11959093" cy="323370"/>
          </a:xfrm>
          <a:prstGeom prst="rect">
            <a:avLst/>
          </a:prstGeom>
        </p:spPr>
      </p:pic>
      <p:graphicFrame>
        <p:nvGraphicFramePr>
          <p:cNvPr id="8" name="Lentelės vietos rezervavimo ženklas 7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222099193"/>
              </p:ext>
            </p:extLst>
          </p:nvPr>
        </p:nvGraphicFramePr>
        <p:xfrm>
          <a:off x="836168" y="1763486"/>
          <a:ext cx="10337800" cy="4287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210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vadinimas 6"/>
          <p:cNvSpPr>
            <a:spLocks noGrp="1"/>
          </p:cNvSpPr>
          <p:nvPr>
            <p:ph type="title"/>
          </p:nvPr>
        </p:nvSpPr>
        <p:spPr>
          <a:xfrm>
            <a:off x="655320" y="130629"/>
            <a:ext cx="10337944" cy="1511559"/>
          </a:xfrm>
        </p:spPr>
        <p:txBody>
          <a:bodyPr/>
          <a:lstStyle/>
          <a:p>
            <a:pPr algn="ctr"/>
            <a:r>
              <a:rPr lang="lt-LT" sz="3600" dirty="0" smtClean="0">
                <a:solidFill>
                  <a:srgbClr val="7030A0"/>
                </a:solidFill>
              </a:rPr>
              <a:t>BENDROSIOS IR SPECIALIOSIOS REKOMENDACIJOS, pritaikytas maitinimas (PROC</a:t>
            </a:r>
            <a:r>
              <a:rPr lang="lt-LT" sz="3600" dirty="0">
                <a:solidFill>
                  <a:srgbClr val="7030A0"/>
                </a:solidFill>
              </a:rPr>
              <a:t>.)</a:t>
            </a: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dirty="0" err="1"/>
              <a:t>Šaltinis</a:t>
            </a:r>
            <a:r>
              <a:rPr lang="en-US" i="1" dirty="0"/>
              <a:t>: VSS IS</a:t>
            </a: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  <p:graphicFrame>
        <p:nvGraphicFramePr>
          <p:cNvPr id="9" name="Lentelės vietos rezervavimo ženklas 8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702212876"/>
              </p:ext>
            </p:extLst>
          </p:nvPr>
        </p:nvGraphicFramePr>
        <p:xfrm>
          <a:off x="1380930" y="2061275"/>
          <a:ext cx="9612507" cy="4302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3903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1022F-A8B6-DA46-B4A3-5F24DAFEA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224" y="2090057"/>
            <a:ext cx="8245152" cy="3284376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7030A0"/>
                </a:solidFill>
                <a:latin typeface="+mj-lt"/>
              </a:rPr>
              <a:t>KŪNO MASĖS </a:t>
            </a:r>
            <a:r>
              <a:rPr lang="en-US" sz="4000" dirty="0" smtClean="0">
                <a:solidFill>
                  <a:srgbClr val="7030A0"/>
                </a:solidFill>
                <a:latin typeface="+mj-lt"/>
              </a:rPr>
              <a:t>INDEKSAS</a:t>
            </a:r>
            <a:r>
              <a:rPr lang="lt-LT" sz="4000" dirty="0" smtClean="0">
                <a:solidFill>
                  <a:srgbClr val="7030A0"/>
                </a:solidFill>
                <a:latin typeface="+mj-lt"/>
              </a:rPr>
              <a:t/>
            </a:r>
            <a:br>
              <a:rPr lang="lt-LT" sz="4000" dirty="0" smtClean="0">
                <a:solidFill>
                  <a:srgbClr val="7030A0"/>
                </a:solidFill>
                <a:latin typeface="+mj-lt"/>
              </a:rPr>
            </a:br>
            <a:r>
              <a:rPr lang="en-US" sz="4000" dirty="0" smtClean="0">
                <a:solidFill>
                  <a:srgbClr val="7030A0"/>
                </a:solidFill>
                <a:latin typeface="+mj-lt"/>
              </a:rPr>
              <a:t>(TOLIAU 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–KMI)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8E9A1-B381-B542-886B-22485D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7</a:t>
            </a:fld>
            <a:endParaRPr lang="en-US" dirty="0">
              <a:solidFill>
                <a:srgbClr val="F0A3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851262" y="330521"/>
            <a:ext cx="10337944" cy="1262507"/>
          </a:xfrm>
        </p:spPr>
        <p:txBody>
          <a:bodyPr/>
          <a:lstStyle/>
          <a:p>
            <a:r>
              <a:rPr lang="lt-LT" dirty="0" smtClean="0">
                <a:solidFill>
                  <a:srgbClr val="7030A0"/>
                </a:solidFill>
              </a:rPr>
              <a:t>Vaikų pasiskirstymas pagal </a:t>
            </a:r>
            <a:r>
              <a:rPr lang="lt-LT" dirty="0" err="1" smtClean="0">
                <a:solidFill>
                  <a:srgbClr val="7030A0"/>
                </a:solidFill>
              </a:rPr>
              <a:t>kmi</a:t>
            </a:r>
            <a:r>
              <a:rPr lang="lt-LT" dirty="0" smtClean="0">
                <a:solidFill>
                  <a:srgbClr val="7030A0"/>
                </a:solidFill>
              </a:rPr>
              <a:t> (proc.)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5CDBA-52A7-0342-B69C-E436D971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i="1" dirty="0" smtClean="0">
                <a:solidFill>
                  <a:srgbClr val="7030A0"/>
                </a:solidFill>
                <a:latin typeface="Montserrat Medium" pitchFamily="2" charset="0"/>
              </a:rPr>
              <a:t>Šaltinis: VSS IS</a:t>
            </a:r>
            <a:endParaRPr lang="en-US" i="1" dirty="0">
              <a:solidFill>
                <a:srgbClr val="7030A0"/>
              </a:solidFill>
              <a:latin typeface="Montserrat Medium" pitchFamily="2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0" y="1039589"/>
            <a:ext cx="11959093" cy="445889"/>
          </a:xfrm>
          <a:prstGeom prst="rect">
            <a:avLst/>
          </a:prstGeom>
        </p:spPr>
      </p:pic>
      <p:graphicFrame>
        <p:nvGraphicFramePr>
          <p:cNvPr id="10" name="Lentelės vietos rezervavimo ženklas 9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377931432"/>
              </p:ext>
            </p:extLst>
          </p:nvPr>
        </p:nvGraphicFramePr>
        <p:xfrm>
          <a:off x="1278294" y="1593029"/>
          <a:ext cx="9715144" cy="4288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630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2789854" y="2900389"/>
            <a:ext cx="8981314" cy="1262507"/>
          </a:xfrm>
        </p:spPr>
        <p:txBody>
          <a:bodyPr/>
          <a:lstStyle/>
          <a:p>
            <a:r>
              <a:rPr lang="lt-LT" dirty="0" smtClean="0">
                <a:solidFill>
                  <a:srgbClr val="7030A0"/>
                </a:solidFill>
              </a:rPr>
              <a:t>Vaikų pasiskirstymas pagal fizinio lavinimo grupes</a:t>
            </a:r>
            <a:endParaRPr lang="lt-LT" dirty="0">
              <a:solidFill>
                <a:srgbClr val="7030A0"/>
              </a:solidFill>
            </a:endParaRP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4294967295"/>
          </p:nvPr>
        </p:nvSpPr>
        <p:spPr>
          <a:xfrm>
            <a:off x="0" y="6211888"/>
            <a:ext cx="5759450" cy="344487"/>
          </a:xfrm>
        </p:spPr>
        <p:txBody>
          <a:bodyPr/>
          <a:lstStyle/>
          <a:p>
            <a:r>
              <a:rPr lang="en-US" smtClean="0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161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1885</TotalTime>
  <Words>579</Words>
  <Application>Microsoft Office PowerPoint</Application>
  <PresentationFormat>Plačiaekranė</PresentationFormat>
  <Paragraphs>98</Paragraphs>
  <Slides>17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10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Montserrat Light</vt:lpstr>
      <vt:lpstr>Montserrat Medium</vt:lpstr>
      <vt:lpstr>Montserrat SemiBold</vt:lpstr>
      <vt:lpstr>Rando</vt:lpstr>
      <vt:lpstr>System Font Regular</vt:lpstr>
      <vt:lpstr>Space Grotesk</vt:lpstr>
      <vt:lpstr>Space Grotesk Medium</vt:lpstr>
      <vt:lpstr>Office Theme</vt:lpstr>
      <vt:lpstr>„PowerPoint“ pateiktis</vt:lpstr>
      <vt:lpstr>„PowerPoint“ pateiktis</vt:lpstr>
      <vt:lpstr>Vaikų sveikatos analizės aprašymas</vt:lpstr>
      <vt:lpstr>VAIKŲ SVEIKATOS ANALIZĖS REZULTATŲ SVARBA</vt:lpstr>
      <vt:lpstr>PASITIKRINĘ IR NEPASITIKRINĘ SVEIKATĄ VAIKAI (PROC.)</vt:lpstr>
      <vt:lpstr>BENDROSIOS IR SPECIALIOSIOS REKOMENDACIJOS, pritaikytas maitinimas (PROC.)</vt:lpstr>
      <vt:lpstr>KŪNO MASĖS INDEKSAS (TOLIAU –KMI)</vt:lpstr>
      <vt:lpstr>Vaikų pasiskirstymas pagal kmi (proc.)</vt:lpstr>
      <vt:lpstr>Vaikų pasiskirstymas pagal fizinio lavinimo grupes</vt:lpstr>
      <vt:lpstr>Vaikų pasiskirstymas pagal fizinio lavinimo grupes (proc.)</vt:lpstr>
      <vt:lpstr>Vaikų Dantų būklė</vt:lpstr>
      <vt:lpstr>DANTŲ ĖDUONIES INTENSYVUMO (KPI+KPI) INDEKSAS (proc.) </vt:lpstr>
      <vt:lpstr>Vaikai turintys sveikus dantis (proc.)</vt:lpstr>
      <vt:lpstr>Apibendrinimas sveikatos rodiklių 2024-2025 metais</vt:lpstr>
      <vt:lpstr>rekomendacijos</vt:lpstr>
      <vt:lpstr>Ačiū už dėmesį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Darbuotojas</cp:lastModifiedBy>
  <cp:revision>63</cp:revision>
  <dcterms:created xsi:type="dcterms:W3CDTF">2019-07-24T07:24:43Z</dcterms:created>
  <dcterms:modified xsi:type="dcterms:W3CDTF">2024-12-13T12:17:33Z</dcterms:modified>
</cp:coreProperties>
</file>