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72" r:id="rId3"/>
    <p:sldId id="275" r:id="rId4"/>
    <p:sldId id="274" r:id="rId5"/>
    <p:sldId id="260" r:id="rId6"/>
    <p:sldId id="276" r:id="rId7"/>
    <p:sldId id="270" r:id="rId8"/>
    <p:sldId id="271" r:id="rId9"/>
    <p:sldId id="278" r:id="rId10"/>
    <p:sldId id="277" r:id="rId11"/>
    <p:sldId id="280" r:id="rId12"/>
    <p:sldId id="279" r:id="rId13"/>
    <p:sldId id="281" r:id="rId14"/>
    <p:sldId id="282" r:id="rId15"/>
    <p:sldId id="283" r:id="rId16"/>
    <p:sldId id="284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96CD"/>
    <a:srgbClr val="F0A334"/>
    <a:srgbClr val="232461"/>
    <a:srgbClr val="FFF0DC"/>
    <a:srgbClr val="FFFFFF"/>
    <a:srgbClr val="2E34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22" autoAdjust="0"/>
  </p:normalViewPr>
  <p:slideViewPr>
    <p:cSldViewPr snapToGrid="0" snapToObjects="1">
      <p:cViewPr varScale="1">
        <p:scale>
          <a:sx n="103" d="100"/>
          <a:sy n="103" d="100"/>
        </p:scale>
        <p:origin x="138" y="24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2" d="100"/>
          <a:sy n="82" d="100"/>
        </p:scale>
        <p:origin x="2144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rbuotojas\Desktop\DUOMENU%20ANALIZE%20%20palyginima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rbuotojas\Desktop\DUOMENU%20ANALIZE%20%20palyginima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rbuotojas\Desktop\DUOMENU%20ANALIZE%20%20palyginima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rbuotojas\Desktop\DUOMENU%20ANALIZE%20%20palyginima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rbuotojas\Desktop\DUOMENU%20ANALIZE%20%20palyginima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rbuotojas\Desktop\DUOMENU%20ANALIZE%20%20palyginima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t-LT" sz="1400" b="0" i="0" u="none" strike="noStrike" baseline="0"/>
              <a:t>Mokinių dalis (proc.), kurie pristatė sveikatos pažymas, mokinių dalis, kurių pažymoje užpildyta I dalis, mokinių dalis, kurių pažymoje užpildyta II dalis, bei mokinių dalis, kurie veikloje gali dalyvauti be jokių apribojimų</a:t>
            </a:r>
            <a:r>
              <a:rPr lang="lt-LT"/>
              <a:t>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Lapas2!$B$7</c:f>
              <c:strCache>
                <c:ptCount val="1"/>
                <c:pt idx="0">
                  <c:v>2022-2023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Lapas2!$C$6:$F$6</c:f>
              <c:strCache>
                <c:ptCount val="4"/>
                <c:pt idx="0">
                  <c:v>Mokinių pristačiusių formą Nr. E027-1, dalis (%) pilnai užpildytos abi pažymos dalys</c:v>
                </c:pt>
                <c:pt idx="1">
                  <c:v>Mokinių, kurių formos Nr. E027-1 formos I dalis "Fizinės būklės įvertinimas" užpildyta, dalis (%)</c:v>
                </c:pt>
                <c:pt idx="2">
                  <c:v>Mokinių, kurių formos Nr. E027-1 formos II dalis "Dantų ir žandikaulių būklės įvertinimas" užpildyta, dalis (%)</c:v>
                </c:pt>
                <c:pt idx="3">
                  <c:v>Mokinių, galinčių dalyvauti ugdymo veikloje be jokių apribojimų, dalis (%)</c:v>
                </c:pt>
              </c:strCache>
            </c:strRef>
          </c:cat>
          <c:val>
            <c:numRef>
              <c:f>Lapas2!$C$7:$F$7</c:f>
              <c:numCache>
                <c:formatCode>General</c:formatCode>
                <c:ptCount val="4"/>
                <c:pt idx="0">
                  <c:v>74.36</c:v>
                </c:pt>
                <c:pt idx="1">
                  <c:v>96.66</c:v>
                </c:pt>
                <c:pt idx="2">
                  <c:v>75.11</c:v>
                </c:pt>
                <c:pt idx="3">
                  <c:v>90.89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0B-43CD-AE9E-1195EDAD4CE5}"/>
            </c:ext>
          </c:extLst>
        </c:ser>
        <c:ser>
          <c:idx val="1"/>
          <c:order val="1"/>
          <c:tx>
            <c:strRef>
              <c:f>Lapas2!$B$8</c:f>
              <c:strCache>
                <c:ptCount val="1"/>
                <c:pt idx="0">
                  <c:v>2023-2024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Lapas2!$C$6:$F$6</c:f>
              <c:strCache>
                <c:ptCount val="4"/>
                <c:pt idx="0">
                  <c:v>Mokinių pristačiusių formą Nr. E027-1, dalis (%) pilnai užpildytos abi pažymos dalys</c:v>
                </c:pt>
                <c:pt idx="1">
                  <c:v>Mokinių, kurių formos Nr. E027-1 formos I dalis "Fizinės būklės įvertinimas" užpildyta, dalis (%)</c:v>
                </c:pt>
                <c:pt idx="2">
                  <c:v>Mokinių, kurių formos Nr. E027-1 formos II dalis "Dantų ir žandikaulių būklės įvertinimas" užpildyta, dalis (%)</c:v>
                </c:pt>
                <c:pt idx="3">
                  <c:v>Mokinių, galinčių dalyvauti ugdymo veikloje be jokių apribojimų, dalis (%)</c:v>
                </c:pt>
              </c:strCache>
            </c:strRef>
          </c:cat>
          <c:val>
            <c:numRef>
              <c:f>Lapas2!$C$8:$F$8</c:f>
              <c:numCache>
                <c:formatCode>General</c:formatCode>
                <c:ptCount val="4"/>
                <c:pt idx="0">
                  <c:v>86.16</c:v>
                </c:pt>
                <c:pt idx="1">
                  <c:v>98.96</c:v>
                </c:pt>
                <c:pt idx="2">
                  <c:v>86.68</c:v>
                </c:pt>
                <c:pt idx="3">
                  <c:v>90.55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F0B-43CD-AE9E-1195EDAD4C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9320912"/>
        <c:axId val="329320256"/>
      </c:barChart>
      <c:catAx>
        <c:axId val="329320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29320256"/>
        <c:crosses val="autoZero"/>
        <c:auto val="1"/>
        <c:lblAlgn val="ctr"/>
        <c:lblOffset val="100"/>
        <c:noMultiLvlLbl val="0"/>
      </c:catAx>
      <c:valAx>
        <c:axId val="329320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29320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t-LT"/>
              <a:t>Bendrosios ir specialiosios</a:t>
            </a:r>
            <a:r>
              <a:rPr lang="lt-LT" baseline="0"/>
              <a:t> rekomendacijos, pritaikytas maitinimas</a:t>
            </a:r>
            <a:endParaRPr lang="lt-LT"/>
          </a:p>
        </c:rich>
      </c:tx>
      <c:layout>
        <c:manualLayout>
          <c:xMode val="edge"/>
          <c:yMode val="edge"/>
          <c:x val="0.221495146339558"/>
          <c:y val="5.568183700372283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>
        <c:manualLayout>
          <c:layoutTarget val="inner"/>
          <c:xMode val="edge"/>
          <c:yMode val="edge"/>
          <c:x val="0.41060060623716726"/>
          <c:y val="0.16732392019618716"/>
          <c:w val="0.55622139998213382"/>
          <c:h val="0.712947065409879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Lapas1!$A$4</c:f>
              <c:strCache>
                <c:ptCount val="1"/>
                <c:pt idx="0">
                  <c:v>2022-2023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Lapas1!$B$3:$E$3</c:f>
              <c:strCache>
                <c:ptCount val="4"/>
                <c:pt idx="0">
                  <c:v>Vaikai, kurie gali dalyauti ugdymo veikloje be jokių apribojimų, dalis (proc.)</c:v>
                </c:pt>
                <c:pt idx="1">
                  <c:v>Vaikų, kuriems yra nurodytos bendrosios rekomenadcijos, dalis (proc.)</c:v>
                </c:pt>
                <c:pt idx="2">
                  <c:v>Vaikų, kuriems yra nurodytos spec. rekomendacijos, dalis (proc.)</c:v>
                </c:pt>
                <c:pt idx="3">
                  <c:v>Vaikų, kuriems yra pritaikytas maitinimas, dalis (proc.)</c:v>
                </c:pt>
              </c:strCache>
            </c:strRef>
          </c:cat>
          <c:val>
            <c:numRef>
              <c:f>Lapas1!$B$4:$E$4</c:f>
              <c:numCache>
                <c:formatCode>General</c:formatCode>
                <c:ptCount val="4"/>
                <c:pt idx="0">
                  <c:v>89.74</c:v>
                </c:pt>
                <c:pt idx="1">
                  <c:v>10.26</c:v>
                </c:pt>
                <c:pt idx="2">
                  <c:v>4.3</c:v>
                </c:pt>
                <c:pt idx="3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EC-47BD-B64A-273A258E77A0}"/>
            </c:ext>
          </c:extLst>
        </c:ser>
        <c:ser>
          <c:idx val="1"/>
          <c:order val="1"/>
          <c:tx>
            <c:strRef>
              <c:f>Lapas1!$A$5</c:f>
              <c:strCache>
                <c:ptCount val="1"/>
                <c:pt idx="0">
                  <c:v>2023-2024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Lapas1!$B$3:$E$3</c:f>
              <c:strCache>
                <c:ptCount val="4"/>
                <c:pt idx="0">
                  <c:v>Vaikai, kurie gali dalyauti ugdymo veikloje be jokių apribojimų, dalis (proc.)</c:v>
                </c:pt>
                <c:pt idx="1">
                  <c:v>Vaikų, kuriems yra nurodytos bendrosios rekomenadcijos, dalis (proc.)</c:v>
                </c:pt>
                <c:pt idx="2">
                  <c:v>Vaikų, kuriems yra nurodytos spec. rekomendacijos, dalis (proc.)</c:v>
                </c:pt>
                <c:pt idx="3">
                  <c:v>Vaikų, kuriems yra pritaikytas maitinimas, dalis (proc.)</c:v>
                </c:pt>
              </c:strCache>
            </c:strRef>
          </c:cat>
          <c:val>
            <c:numRef>
              <c:f>Lapas1!$B$5:$E$5</c:f>
              <c:numCache>
                <c:formatCode>General</c:formatCode>
                <c:ptCount val="4"/>
                <c:pt idx="0">
                  <c:v>90.89</c:v>
                </c:pt>
                <c:pt idx="1">
                  <c:v>9.11</c:v>
                </c:pt>
                <c:pt idx="2">
                  <c:v>0.78</c:v>
                </c:pt>
                <c:pt idx="3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7EC-47BD-B64A-273A258E77A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348088848"/>
        <c:axId val="348087536"/>
      </c:barChart>
      <c:catAx>
        <c:axId val="3480888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48087536"/>
        <c:crosses val="autoZero"/>
        <c:auto val="1"/>
        <c:lblAlgn val="ctr"/>
        <c:lblOffset val="100"/>
        <c:noMultiLvlLbl val="0"/>
      </c:catAx>
      <c:valAx>
        <c:axId val="3480875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48088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t-LT" sz="1400" b="0" i="0" u="none" strike="noStrike" baseline="0"/>
              <a:t>Vaikų pasiskirstymas pagal KMI (proc.) </a:t>
            </a:r>
            <a:endParaRPr lang="lt-LT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Lapas4!$B$4</c:f>
              <c:strCache>
                <c:ptCount val="1"/>
                <c:pt idx="0">
                  <c:v>2022-2023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Lapas4!$C$3:$F$3</c:f>
              <c:strCache>
                <c:ptCount val="4"/>
                <c:pt idx="0">
                  <c:v>Mokinių, turinčių per mažą svorį, dalis (proc.)</c:v>
                </c:pt>
                <c:pt idx="1">
                  <c:v>Mokinių, turinčių normalų svorį, dalis (proc.)</c:v>
                </c:pt>
                <c:pt idx="2">
                  <c:v>Mokinių, turinčių antsvorį, dalis (proc.)</c:v>
                </c:pt>
                <c:pt idx="3">
                  <c:v>Mokinių, turinčių nutukimą, dalis (proc.)</c:v>
                </c:pt>
              </c:strCache>
            </c:strRef>
          </c:cat>
          <c:val>
            <c:numRef>
              <c:f>Lapas4!$C$4:$F$4</c:f>
              <c:numCache>
                <c:formatCode>General</c:formatCode>
                <c:ptCount val="4"/>
                <c:pt idx="0">
                  <c:v>12.17</c:v>
                </c:pt>
                <c:pt idx="1">
                  <c:v>73.44</c:v>
                </c:pt>
                <c:pt idx="2">
                  <c:v>11.28</c:v>
                </c:pt>
                <c:pt idx="3">
                  <c:v>3.12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06-4B82-AFE7-6100536CD1ED}"/>
            </c:ext>
          </c:extLst>
        </c:ser>
        <c:ser>
          <c:idx val="1"/>
          <c:order val="1"/>
          <c:tx>
            <c:strRef>
              <c:f>Lapas4!$B$5</c:f>
              <c:strCache>
                <c:ptCount val="1"/>
                <c:pt idx="0">
                  <c:v>2023-2024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9.9739528650228237E-3"/>
                  <c:y val="-3.25742772800829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9700-4D70-82A8-1F7FF187C99B}"/>
                </c:ext>
              </c:extLst>
            </c:dLbl>
            <c:dLbl>
              <c:idx val="1"/>
              <c:layout>
                <c:manualLayout>
                  <c:x val="1.2467441081278586E-2"/>
                  <c:y val="-2.07290855418708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700-4D70-82A8-1F7FF187C99B}"/>
                </c:ext>
              </c:extLst>
            </c:dLbl>
            <c:dLbl>
              <c:idx val="2"/>
              <c:layout>
                <c:manualLayout>
                  <c:x val="1.3714185189406444E-2"/>
                  <c:y val="-2.36903834764238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9700-4D70-82A8-1F7FF187C99B}"/>
                </c:ext>
              </c:extLst>
            </c:dLbl>
            <c:dLbl>
              <c:idx val="3"/>
              <c:layout>
                <c:manualLayout>
                  <c:x val="8.7272087568948283E-3"/>
                  <c:y val="-2.07290855418709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700-4D70-82A8-1F7FF187C9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Lapas4!$C$3:$F$3</c:f>
              <c:strCache>
                <c:ptCount val="4"/>
                <c:pt idx="0">
                  <c:v>Mokinių, turinčių per mažą svorį, dalis (proc.)</c:v>
                </c:pt>
                <c:pt idx="1">
                  <c:v>Mokinių, turinčių normalų svorį, dalis (proc.)</c:v>
                </c:pt>
                <c:pt idx="2">
                  <c:v>Mokinių, turinčių antsvorį, dalis (proc.)</c:v>
                </c:pt>
                <c:pt idx="3">
                  <c:v>Mokinių, turinčių nutukimą, dalis (proc.)</c:v>
                </c:pt>
              </c:strCache>
            </c:strRef>
          </c:cat>
          <c:val>
            <c:numRef>
              <c:f>Lapas4!$C$5:$F$5</c:f>
              <c:numCache>
                <c:formatCode>General</c:formatCode>
                <c:ptCount val="4"/>
                <c:pt idx="0">
                  <c:v>9.5</c:v>
                </c:pt>
                <c:pt idx="1">
                  <c:v>78.36</c:v>
                </c:pt>
                <c:pt idx="2">
                  <c:v>9.76</c:v>
                </c:pt>
                <c:pt idx="3">
                  <c:v>2.37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D06-4B82-AFE7-6100536CD1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01841272"/>
        <c:axId val="401841600"/>
        <c:axId val="0"/>
      </c:bar3DChart>
      <c:catAx>
        <c:axId val="401841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401841600"/>
        <c:crosses val="autoZero"/>
        <c:auto val="1"/>
        <c:lblAlgn val="ctr"/>
        <c:lblOffset val="100"/>
        <c:noMultiLvlLbl val="0"/>
      </c:catAx>
      <c:valAx>
        <c:axId val="40184160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401841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t-LT" sz="1400" b="0" i="0" u="none" strike="noStrike" baseline="0"/>
              <a:t>Vaikų pasiskirstymas pagal fizinio lavinimo grupes (proc.)</a:t>
            </a:r>
            <a:endParaRPr lang="lt-LT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Lapas5!$B$4</c:f>
              <c:strCache>
                <c:ptCount val="1"/>
                <c:pt idx="0">
                  <c:v>2022-2023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4464131472553149E-17"/>
                  <c:y val="-3.08387009670725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CBB4-44A4-A972-BCBB10FBA930}"/>
                </c:ext>
              </c:extLst>
            </c:dLbl>
            <c:dLbl>
              <c:idx val="1"/>
              <c:layout>
                <c:manualLayout>
                  <c:x val="1.3344225864156782E-2"/>
                  <c:y val="-1.85032205802435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CBB4-44A4-A972-BCBB10FBA930}"/>
                </c:ext>
              </c:extLst>
            </c:dLbl>
            <c:dLbl>
              <c:idx val="2"/>
              <c:layout>
                <c:manualLayout>
                  <c:x val="9.3409581049097822E-3"/>
                  <c:y val="-2.15870906769507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CBB4-44A4-A972-BCBB10FBA930}"/>
                </c:ext>
              </c:extLst>
            </c:dLbl>
            <c:dLbl>
              <c:idx val="3"/>
              <c:layout>
                <c:manualLayout>
                  <c:x val="1.0675380691325367E-2"/>
                  <c:y val="-1.54193504835363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CBB4-44A4-A972-BCBB10FBA9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Lapas5!$C$3:$F$3</c:f>
              <c:strCache>
                <c:ptCount val="4"/>
                <c:pt idx="0">
                  <c:v>Mokinių, priskiriamų pagrindinei fizinio ugdymo grupei, dalis (proc.)</c:v>
                </c:pt>
                <c:pt idx="1">
                  <c:v>Mokinių, priskiriamų parengiamajai fizinio ugdymo grupei, dalis (proc.)</c:v>
                </c:pt>
                <c:pt idx="2">
                  <c:v>Mokinių, priskiriamų specialiajai fizinio ugdymo grupei, dalis (proc.)</c:v>
                </c:pt>
                <c:pt idx="3">
                  <c:v>Mokinių atleistų nuo kūno kultūros pamokų, dalis (proc.)</c:v>
                </c:pt>
              </c:strCache>
            </c:strRef>
          </c:cat>
          <c:val>
            <c:numRef>
              <c:f>Lapas5!$C$4:$F$4</c:f>
              <c:numCache>
                <c:formatCode>General</c:formatCode>
                <c:ptCount val="4"/>
                <c:pt idx="0">
                  <c:v>96.16</c:v>
                </c:pt>
                <c:pt idx="1">
                  <c:v>3.12</c:v>
                </c:pt>
                <c:pt idx="2">
                  <c:v>0.59</c:v>
                </c:pt>
                <c:pt idx="3">
                  <c:v>0.74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B4-44A4-A972-BCBB10FBA930}"/>
            </c:ext>
          </c:extLst>
        </c:ser>
        <c:ser>
          <c:idx val="1"/>
          <c:order val="1"/>
          <c:tx>
            <c:strRef>
              <c:f>Lapas5!$B$5</c:f>
              <c:strCache>
                <c:ptCount val="1"/>
                <c:pt idx="0">
                  <c:v>2023-2024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6.672112932078391E-3"/>
                  <c:y val="-2.15870906769507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CBB4-44A4-A972-BCBB10FBA930}"/>
                </c:ext>
              </c:extLst>
            </c:dLbl>
            <c:dLbl>
              <c:idx val="1"/>
              <c:layout>
                <c:manualLayout>
                  <c:x val="8.0065355184940502E-3"/>
                  <c:y val="-1.85032205802436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CBB4-44A4-A972-BCBB10FBA930}"/>
                </c:ext>
              </c:extLst>
            </c:dLbl>
            <c:dLbl>
              <c:idx val="2"/>
              <c:layout>
                <c:manualLayout>
                  <c:x val="1.0675380691325466E-2"/>
                  <c:y val="-2.46709607736580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CBB4-44A4-A972-BCBB10FBA930}"/>
                </c:ext>
              </c:extLst>
            </c:dLbl>
            <c:dLbl>
              <c:idx val="3"/>
              <c:layout>
                <c:manualLayout>
                  <c:x val="8.0065355184940016E-3"/>
                  <c:y val="-2.15870906769507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CBB4-44A4-A972-BCBB10FBA9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Lapas5!$C$3:$F$3</c:f>
              <c:strCache>
                <c:ptCount val="4"/>
                <c:pt idx="0">
                  <c:v>Mokinių, priskiriamų pagrindinei fizinio ugdymo grupei, dalis (proc.)</c:v>
                </c:pt>
                <c:pt idx="1">
                  <c:v>Mokinių, priskiriamų parengiamajai fizinio ugdymo grupei, dalis (proc.)</c:v>
                </c:pt>
                <c:pt idx="2">
                  <c:v>Mokinių, priskiriamų specialiajai fizinio ugdymo grupei, dalis (proc.)</c:v>
                </c:pt>
                <c:pt idx="3">
                  <c:v>Mokinių atleistų nuo kūno kultūros pamokų, dalis (proc.)</c:v>
                </c:pt>
              </c:strCache>
            </c:strRef>
          </c:cat>
          <c:val>
            <c:numRef>
              <c:f>Lapas5!$C$5:$F$5</c:f>
              <c:numCache>
                <c:formatCode>General</c:formatCode>
                <c:ptCount val="4"/>
                <c:pt idx="0">
                  <c:v>96.44</c:v>
                </c:pt>
                <c:pt idx="1">
                  <c:v>3.03</c:v>
                </c:pt>
                <c:pt idx="2">
                  <c:v>0.4</c:v>
                </c:pt>
                <c:pt idx="3">
                  <c:v>0.79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B4-44A4-A972-BCBB10FBA93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91555136"/>
        <c:axId val="391557432"/>
        <c:axId val="0"/>
      </c:bar3DChart>
      <c:catAx>
        <c:axId val="391555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91557432"/>
        <c:crosses val="autoZero"/>
        <c:auto val="1"/>
        <c:lblAlgn val="ctr"/>
        <c:lblOffset val="100"/>
        <c:noMultiLvlLbl val="0"/>
      </c:catAx>
      <c:valAx>
        <c:axId val="391557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91555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t-LT" sz="1400" b="0" i="0" u="none" strike="noStrike" baseline="0"/>
              <a:t>Dantų ėduonies intensyvumo (kpi + kpi) indeksas</a:t>
            </a:r>
            <a:endParaRPr lang="lt-LT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Lapas6!$B$4</c:f>
              <c:strCache>
                <c:ptCount val="1"/>
                <c:pt idx="0">
                  <c:v>2022-2023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6767182001662514E-3"/>
                  <c:y val="-1.33354474042604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18EF-4BD0-A928-197D45D6BDAE}"/>
                </c:ext>
              </c:extLst>
            </c:dLbl>
            <c:dLbl>
              <c:idx val="1"/>
              <c:layout>
                <c:manualLayout>
                  <c:x val="2.6767182001662514E-3"/>
                  <c:y val="-1.33354474042604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18EF-4BD0-A928-197D45D6BDAE}"/>
                </c:ext>
              </c:extLst>
            </c:dLbl>
            <c:dLbl>
              <c:idx val="2"/>
              <c:layout>
                <c:manualLayout>
                  <c:x val="5.3534364003325029E-3"/>
                  <c:y val="-2.00031711063906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18EF-4BD0-A928-197D45D6BDAE}"/>
                </c:ext>
              </c:extLst>
            </c:dLbl>
            <c:dLbl>
              <c:idx val="3"/>
              <c:layout>
                <c:manualLayout>
                  <c:x val="5.3534364003325029E-3"/>
                  <c:y val="-1.6669309255325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18EF-4BD0-A928-197D45D6BDAE}"/>
                </c:ext>
              </c:extLst>
            </c:dLbl>
            <c:dLbl>
              <c:idx val="4"/>
              <c:layout>
                <c:manualLayout>
                  <c:x val="1.0706872800665006E-2"/>
                  <c:y val="-2.33370329574557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18EF-4BD0-A928-197D45D6BD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Lapas6!$C$3:$G$3</c:f>
              <c:strCache>
                <c:ptCount val="5"/>
                <c:pt idx="0">
                  <c:v>Mokinių, turinčių labai žemą bendrą (KPI+kpi) indeksą, dalis (proc.)</c:v>
                </c:pt>
                <c:pt idx="1">
                  <c:v>Mokinių, turinčių žemą bendrą (KPI+kpi) indeksą, dalis (proc.)</c:v>
                </c:pt>
                <c:pt idx="2">
                  <c:v>Mokinių, turinčių vidutinį bendrą (KPI+kpi) indeksą, dalis (proc.)</c:v>
                </c:pt>
                <c:pt idx="3">
                  <c:v>Mokinių, turinčių aukštą bendrą (KPI+kpi) indeksą, dalis (proc.)</c:v>
                </c:pt>
                <c:pt idx="4">
                  <c:v>Mokinių, turinčių labai aukštą bendrą (KPI+kpi) indeksą, dalis (proc.)</c:v>
                </c:pt>
              </c:strCache>
            </c:strRef>
          </c:cat>
          <c:val>
            <c:numRef>
              <c:f>Lapas6!$C$4:$G$4</c:f>
              <c:numCache>
                <c:formatCode>General</c:formatCode>
                <c:ptCount val="5"/>
                <c:pt idx="0">
                  <c:v>36.880000000000003</c:v>
                </c:pt>
                <c:pt idx="1">
                  <c:v>14.01</c:v>
                </c:pt>
                <c:pt idx="2">
                  <c:v>20.74</c:v>
                </c:pt>
                <c:pt idx="3">
                  <c:v>12.41</c:v>
                </c:pt>
                <c:pt idx="4">
                  <c:v>15.91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EF-4BD0-A928-197D45D6BDAE}"/>
            </c:ext>
          </c:extLst>
        </c:ser>
        <c:ser>
          <c:idx val="1"/>
          <c:order val="1"/>
          <c:tx>
            <c:strRef>
              <c:f>Lapas6!$B$5</c:f>
              <c:strCache>
                <c:ptCount val="1"/>
                <c:pt idx="0">
                  <c:v>2023-2024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6.6917955004156286E-3"/>
                  <c:y val="-6.66772370213026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18EF-4BD0-A928-197D45D6BDAE}"/>
                </c:ext>
              </c:extLst>
            </c:dLbl>
            <c:dLbl>
              <c:idx val="1"/>
              <c:layout>
                <c:manualLayout>
                  <c:x val="1.3943383405527443E-2"/>
                  <c:y val="-1.6669309255325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8EF-4BD0-A928-197D45D6BDAE}"/>
                </c:ext>
              </c:extLst>
            </c:dLbl>
            <c:dLbl>
              <c:idx val="2"/>
              <c:layout>
                <c:manualLayout>
                  <c:x val="2.1413745601330112E-2"/>
                  <c:y val="-3.0004756659585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18EF-4BD0-A928-197D45D6BDAE}"/>
                </c:ext>
              </c:extLst>
            </c:dLbl>
            <c:dLbl>
              <c:idx val="3"/>
              <c:layout>
                <c:manualLayout>
                  <c:x val="2.0510511282683264E-2"/>
                  <c:y val="-3.00047566595859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18EF-4BD0-A928-197D45D6BDAE}"/>
                </c:ext>
              </c:extLst>
            </c:dLbl>
            <c:dLbl>
              <c:idx val="4"/>
              <c:layout>
                <c:manualLayout>
                  <c:x val="1.876758835699243E-2"/>
                  <c:y val="-2.66708948085209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18EF-4BD0-A928-197D45D6BD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Lapas6!$C$3:$G$3</c:f>
              <c:strCache>
                <c:ptCount val="5"/>
                <c:pt idx="0">
                  <c:v>Mokinių, turinčių labai žemą bendrą (KPI+kpi) indeksą, dalis (proc.)</c:v>
                </c:pt>
                <c:pt idx="1">
                  <c:v>Mokinių, turinčių žemą bendrą (KPI+kpi) indeksą, dalis (proc.)</c:v>
                </c:pt>
                <c:pt idx="2">
                  <c:v>Mokinių, turinčių vidutinį bendrą (KPI+kpi) indeksą, dalis (proc.)</c:v>
                </c:pt>
                <c:pt idx="3">
                  <c:v>Mokinių, turinčių aukštą bendrą (KPI+kpi) indeksą, dalis (proc.)</c:v>
                </c:pt>
                <c:pt idx="4">
                  <c:v>Mokinių, turinčių labai aukštą bendrą (KPI+kpi) indeksą, dalis (proc.)</c:v>
                </c:pt>
              </c:strCache>
            </c:strRef>
          </c:cat>
          <c:val>
            <c:numRef>
              <c:f>Lapas6!$C$5:$G$5</c:f>
              <c:numCache>
                <c:formatCode>General</c:formatCode>
                <c:ptCount val="5"/>
                <c:pt idx="0">
                  <c:v>40.36</c:v>
                </c:pt>
                <c:pt idx="1">
                  <c:v>13.25</c:v>
                </c:pt>
                <c:pt idx="2">
                  <c:v>22.74</c:v>
                </c:pt>
                <c:pt idx="3">
                  <c:v>11.3</c:v>
                </c:pt>
                <c:pt idx="4">
                  <c:v>12.35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8EF-4BD0-A928-197D45D6BDA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92462184"/>
        <c:axId val="392463496"/>
        <c:axId val="0"/>
      </c:bar3DChart>
      <c:catAx>
        <c:axId val="392462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92463496"/>
        <c:crosses val="autoZero"/>
        <c:auto val="1"/>
        <c:lblAlgn val="ctr"/>
        <c:lblOffset val="100"/>
        <c:noMultiLvlLbl val="0"/>
      </c:catAx>
      <c:valAx>
        <c:axId val="39246349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92462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t-LT" sz="1400" b="0" i="0" u="none" strike="noStrike" baseline="0"/>
              <a:t>Vaikai turintys sveikus dantis</a:t>
            </a:r>
            <a:endParaRPr lang="lt-LT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Lapas7!$B$4</c:f>
              <c:strCache>
                <c:ptCount val="1"/>
                <c:pt idx="0">
                  <c:v>2022-2023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6070763500931064E-2"/>
                  <c:y val="1.05263157894737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A02C-448E-8CFA-D21ACD3511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Lapas7!$C$3:$D$3</c:f>
              <c:strCache>
                <c:ptCount val="2"/>
                <c:pt idx="0">
                  <c:v>Mokinių, neturinčių sąkandžio patologijos, dalis (proc.)</c:v>
                </c:pt>
                <c:pt idx="1">
                  <c:v>Mokinių, neturinčių ėduonies pažeistų, plombuotų ir išrautų dantų, dalis (proc.)</c:v>
                </c:pt>
              </c:strCache>
            </c:strRef>
          </c:cat>
          <c:val>
            <c:numRef>
              <c:f>Lapas7!$C$4:$D$4</c:f>
              <c:numCache>
                <c:formatCode>General</c:formatCode>
                <c:ptCount val="2"/>
                <c:pt idx="0">
                  <c:v>50.18</c:v>
                </c:pt>
                <c:pt idx="1">
                  <c:v>4.6100000000000003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2C-448E-8CFA-D21ACD3511A1}"/>
            </c:ext>
          </c:extLst>
        </c:ser>
        <c:ser>
          <c:idx val="1"/>
          <c:order val="1"/>
          <c:tx>
            <c:strRef>
              <c:f>Lapas7!$B$5</c:f>
              <c:strCache>
                <c:ptCount val="1"/>
                <c:pt idx="0">
                  <c:v>2023-2024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1788811751868609E-2"/>
                  <c:y val="-5.01370874300005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A02C-448E-8CFA-D21ACD3511A1}"/>
                </c:ext>
              </c:extLst>
            </c:dLbl>
            <c:dLbl>
              <c:idx val="1"/>
              <c:layout>
                <c:manualLayout>
                  <c:x val="3.249713240951084E-2"/>
                  <c:y val="-7.52056311450007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A02C-448E-8CFA-D21ACD3511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Lapas7!$C$3:$D$3</c:f>
              <c:strCache>
                <c:ptCount val="2"/>
                <c:pt idx="0">
                  <c:v>Mokinių, neturinčių sąkandžio patologijos, dalis (proc.)</c:v>
                </c:pt>
                <c:pt idx="1">
                  <c:v>Mokinių, neturinčių ėduonies pažeistų, plombuotų ir išrautų dantų, dalis (proc.)</c:v>
                </c:pt>
              </c:strCache>
            </c:strRef>
          </c:cat>
          <c:val>
            <c:numRef>
              <c:f>Lapas7!$C$5:$D$5</c:f>
              <c:numCache>
                <c:formatCode>General</c:formatCode>
                <c:ptCount val="2"/>
                <c:pt idx="0">
                  <c:v>48.64</c:v>
                </c:pt>
                <c:pt idx="1">
                  <c:v>26.05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02C-448E-8CFA-D21ACD3511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01843896"/>
        <c:axId val="401843568"/>
        <c:axId val="0"/>
      </c:bar3DChart>
      <c:catAx>
        <c:axId val="401843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401843568"/>
        <c:crosses val="autoZero"/>
        <c:auto val="1"/>
        <c:lblAlgn val="ctr"/>
        <c:lblOffset val="100"/>
        <c:noMultiLvlLbl val="0"/>
      </c:catAx>
      <c:valAx>
        <c:axId val="401843568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401843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EB216F1-A487-6141-BE73-BCFF633BBA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7240BD-A6DB-4145-986F-074A06A3D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21266F-4811-5249-8447-4BBF36FA167B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802BCE-7367-F749-AF14-3EA6EF445F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B901A8-DB78-7B42-9AF4-8323B01EBE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968F4-68D2-F24D-B6E5-49781D30C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030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508B3B-7D1A-2944-891A-746EFB2446D5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6331CC-8A06-6844-B66C-D2205B6DB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252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B564B1B-61ED-C442-86AB-4C2AF1E53F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99382"/>
            <a:ext cx="6943344" cy="1035658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Short subtitle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1F221-997F-ED49-809C-691CF821C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6176" y="1704110"/>
            <a:ext cx="10674096" cy="2898244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>
                <a:solidFill>
                  <a:schemeClr val="bg1"/>
                </a:solidFill>
              </a:defRPr>
            </a:lvl1pPr>
          </a:lstStyle>
          <a:p>
            <a:r>
              <a:rPr lang="en-GB" cap="all" smtClean="0">
                <a:latin typeface="Rando" pitchFamily="2" charset="77"/>
                <a:ea typeface="+mj-ea"/>
                <a:cs typeface="Rando" pitchFamily="2" charset="77"/>
              </a:rPr>
              <a:t>Title name sit amet</a:t>
            </a:r>
          </a:p>
          <a:p>
            <a:r>
              <a:rPr lang="en-GB" cap="all" smtClean="0">
                <a:latin typeface="Rando" pitchFamily="2" charset="77"/>
                <a:ea typeface="+mj-ea"/>
                <a:cs typeface="Rando" pitchFamily="2" charset="77"/>
              </a:rPr>
              <a:t>dolor delenit augue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117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DCA5614-4765-F541-AA05-8DC729D230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80237" y="0"/>
            <a:ext cx="5211763" cy="6858000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19D824D-901D-534F-A3DF-45E9788444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018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E252206-42D5-D847-BE35-DDBBCC0E17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6019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8F16DF9-0B8E-B844-81F8-8A49EAC030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320" y="3036272"/>
            <a:ext cx="5078009" cy="30806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659ACDB6-E28F-7640-AB17-4ACE9C313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smtClean="0"/>
              <a:t>Presentation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352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538886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5389563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77749F-8390-E243-ADCB-58126340A3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72300" y="0"/>
            <a:ext cx="5219700" cy="6858000"/>
          </a:xfrm>
          <a:prstGeom prst="rect">
            <a:avLst/>
          </a:prstGeom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CA5C77E7-B9F8-4E40-BB44-C84CB6A90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smtClean="0"/>
              <a:t>Presentation name</a:t>
            </a:r>
            <a:endParaRPr lang="en-US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CA13886-5608-4848-ABA7-8B1690CF97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320" y="3036271"/>
            <a:ext cx="5085723" cy="30806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155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3C3CE9EE-5F09-D847-95F9-1179A60D71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33794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Title name lorem </a:t>
            </a:r>
            <a:r>
              <a:rPr lang="en-GB" dirty="0" err="1"/>
              <a:t>laoreet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ipsum long</a:t>
            </a:r>
            <a:endParaRPr lang="en-US" dirty="0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514FC6B4-6C83-694F-ABD9-039F4F7B971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55639" y="2327275"/>
            <a:ext cx="10337944" cy="35544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1CB6C9A1-E5D3-004F-B30C-FD7B186EA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smtClean="0"/>
              <a:t>Presentation name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1C05F0C5-5E0E-0541-9928-23C9A7295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855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B564B1B-61ED-C442-86AB-4C2AF1E53F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78598"/>
            <a:ext cx="3408240" cy="1330037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Phone: (8 46) 39 8908</a:t>
            </a:r>
          </a:p>
          <a:p>
            <a:r>
              <a:rPr lang="en-US" dirty="0"/>
              <a:t>Email: </a:t>
            </a:r>
            <a:r>
              <a:rPr lang="en-US" dirty="0" err="1"/>
              <a:t>informacija@ku.lt</a:t>
            </a:r>
            <a:endParaRPr lang="en-US" dirty="0"/>
          </a:p>
          <a:p>
            <a:r>
              <a:rPr lang="en-US" dirty="0"/>
              <a:t>Web: </a:t>
            </a:r>
            <a:r>
              <a:rPr lang="en-US" dirty="0" err="1"/>
              <a:t>ku.lt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48F23E-95A5-D34A-AE4F-61DCCD2D3A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8129" y="4969560"/>
            <a:ext cx="4593360" cy="1330037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FFFFFF"/>
                </a:solidFill>
                <a:latin typeface="Space Grotesk Medium" pitchFamily="2" charset="77"/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34D1"/>
              </a:buClr>
              <a:buSzPct val="130000"/>
              <a:buFont typeface="System Font Regular"/>
              <a:buNone/>
              <a:tabLst/>
              <a:defRPr/>
            </a:pPr>
            <a:r>
              <a:rPr lang="lt-LT" dirty="0"/>
              <a:t>Klaipėdos universiteto miestelis</a:t>
            </a:r>
          </a:p>
          <a:p>
            <a:r>
              <a:rPr lang="en-US" dirty="0" err="1"/>
              <a:t>Herkaus</a:t>
            </a:r>
            <a:r>
              <a:rPr lang="en-US" dirty="0"/>
              <a:t> </a:t>
            </a:r>
            <a:r>
              <a:rPr lang="en-US" dirty="0" err="1"/>
              <a:t>Manto</a:t>
            </a:r>
            <a:r>
              <a:rPr lang="en-US" dirty="0"/>
              <a:t> g. </a:t>
            </a:r>
          </a:p>
          <a:p>
            <a:r>
              <a:rPr lang="en-US" dirty="0"/>
              <a:t>84</a:t>
            </a:r>
            <a:r>
              <a:rPr lang="lt-LT" dirty="0"/>
              <a:t>92294, Klaipėda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9384C7A-DF3F-4A43-8DD4-55607F417E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175" y="2465593"/>
            <a:ext cx="10646664" cy="1926813"/>
          </a:xfr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>
                <a:solidFill>
                  <a:srgbClr val="FFFFFF"/>
                </a:solidFill>
              </a:defRPr>
            </a:lvl1pPr>
          </a:lstStyle>
          <a:p>
            <a:r>
              <a:rPr lang="lt-LT" cap="all" dirty="0">
                <a:latin typeface="Rando" pitchFamily="2" charset="77"/>
                <a:ea typeface="+mj-ea"/>
                <a:cs typeface="Rando" pitchFamily="2" charset="77"/>
              </a:rPr>
              <a:t>Ačiū už dėmesį.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174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05397-1F87-F14A-ACB1-BA54218D20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518648" cy="3629764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GB" dirty="0" err="1"/>
              <a:t>SubTitle</a:t>
            </a:r>
            <a:r>
              <a:rPr lang="en-GB" dirty="0"/>
              <a:t> name sit </a:t>
            </a:r>
            <a:r>
              <a:rPr lang="en-GB" dirty="0" err="1"/>
              <a:t>amet</a:t>
            </a:r>
            <a:r>
              <a:rPr lang="en-GB" dirty="0"/>
              <a:t/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</a:t>
            </a:r>
            <a:r>
              <a:rPr lang="en-GB" dirty="0" err="1"/>
              <a:t>delenit</a:t>
            </a:r>
            <a:r>
              <a:rPr lang="en-GB" dirty="0"/>
              <a:t> </a:t>
            </a:r>
            <a:r>
              <a:rPr lang="en-GB" dirty="0" err="1"/>
              <a:t>augue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34FD66A-C518-6449-9B72-E4F39E71634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99382"/>
            <a:ext cx="7821168" cy="1035658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Short subtitle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endParaRPr lang="en-US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74B2D354-5C62-1546-905E-5EA0E7757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smtClean="0"/>
              <a:t>Presentation name</a:t>
            </a:r>
            <a:endParaRPr lang="en-US" dirty="0"/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5807EA1C-0B7D-104F-BD2D-AD921CA79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524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708050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ECA5613-BBA8-3247-8C23-C6C11CB92A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7080504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BBEAD1B-79C1-7644-925C-4BE866F2AE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1" y="3036272"/>
            <a:ext cx="10391331" cy="3080660"/>
          </a:xfrm>
        </p:spPr>
        <p:txBody>
          <a:bodyPr numCol="2" spcCol="68400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endParaRPr lang="en-GB" dirty="0"/>
          </a:p>
          <a:p>
            <a:pPr lvl="0"/>
            <a:endParaRPr lang="en-GB" dirty="0"/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  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AB665C60-CFE9-6C4F-849D-5F21A322F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smtClean="0"/>
              <a:t>Presentation name</a:t>
            </a:r>
            <a:endParaRPr lang="en-US" dirty="0"/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E9E9118-CA02-1A46-BF34-27EEA1145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7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475862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1" y="3036272"/>
            <a:ext cx="4758627" cy="30806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5F5F7C9D-B18B-DB44-B48A-087CF275FE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16040" y="2279800"/>
            <a:ext cx="475862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FC9A1E51-B952-2D43-9A5E-C1619A3266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5341" y="3036272"/>
            <a:ext cx="4758627" cy="30806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C3CE9EE-5F09-D847-95F9-1179A60D71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EBEF01F2-4A47-074E-9A98-1AB491A6B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smtClean="0"/>
              <a:t>Presentation name</a:t>
            </a:r>
            <a:endParaRPr lang="en-US" dirty="0"/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13C932D9-9C52-AA46-9D45-4CFE4F24C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3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1" y="2279800"/>
            <a:ext cx="3185160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dolore magna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2" y="3172698"/>
            <a:ext cx="3184460" cy="2944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17DD34E-063D-3544-8558-07E6B7496F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03427" y="2279800"/>
            <a:ext cx="3185160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dolore magna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9ACEB0C-0E5A-E84E-98DC-0866BA5F9A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2727" y="3172698"/>
            <a:ext cx="3185161" cy="2944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772D5925-2ACA-B14E-9384-DC6451D6E8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52233" y="2279800"/>
            <a:ext cx="3185160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dolore magna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8A5CEC0E-7A24-7846-9AD5-63784A7ECF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51533" y="3172698"/>
            <a:ext cx="3185161" cy="2944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388E1294-6D5F-3943-8D82-D6CD173B4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smtClean="0"/>
              <a:t>Presentation name</a:t>
            </a:r>
            <a:endParaRPr lang="en-US" dirty="0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E09680DF-DA23-5446-B0D4-85C80DD5D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72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2E34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BAFD4-14C8-DF4F-9B7E-EC9E4551AE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994136" cy="5037940"/>
          </a:xfrm>
        </p:spPr>
        <p:txBody>
          <a:bodyPr anchor="ctr"/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„Lorem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“</a:t>
            </a:r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B4ECD8BB-E8B8-A642-86E4-03FB3C475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Presentation name</a:t>
            </a:r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DAF5DAD8-2FAC-EF41-8DF8-A00100F85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06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301" y="3036272"/>
            <a:ext cx="5078667" cy="308065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DCA5614-4765-F541-AA05-8DC729D230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5211763" cy="6858000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52AB1442-B251-F64D-BE4D-A87573ADD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008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62BA00-DF4C-C442-9442-DCB113D6A9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22605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DAAB076-4FC2-794D-BDFA-71B64573BE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A457828-4A46-C645-8FE1-7935672FFA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48C7443-5B90-2E42-8A23-6C51F3D0BA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301" y="3036272"/>
            <a:ext cx="5078667" cy="30806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33B3858C-63E1-C14A-8F32-CD43F89D8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86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CE42AF1-7AD8-7A4F-8FB7-8B1CD6814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6166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450D8542-3CD8-FF48-AAF9-F542954DED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36166" y="5249999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67DB947E-6E27-E14F-A73A-8F357BE9D7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72843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27061E79-3994-6E40-8107-E0E018A5EF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72843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8FE3634C-5838-9144-8782-4B74580198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9520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90DB474-A66C-8E41-A82E-11B2F75CCB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9520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F65707C-5733-B049-9ABB-BA2B09172A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05696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B236B4BD-18A5-8347-BCBC-5136C9798BE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05696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E79DDB3-EBDA-694E-8566-9F1BC6484E9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206416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25BA650A-C2AF-AE41-BE69-10260E3E687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772843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D8142567-A5C1-DC47-A690-040CEFB1AD4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339270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D12546E0-2C18-F048-B922-908B2A35FCA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905696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AFF9FBAA-AD5D-A44C-8273-DE1DD8FC4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smtClean="0"/>
              <a:t>Presentation name</a:t>
            </a:r>
            <a:endParaRPr lang="en-US" dirty="0"/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356E5849-014B-044B-8DAB-E324C4D5D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34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1C32FF-65EB-0A49-B966-F80FFF6C0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46664" cy="19268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5F679-7423-3B4C-A754-9532BE3F1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497641"/>
            <a:ext cx="10646664" cy="35050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0236B-8E81-E942-83B4-17BE52BD40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1982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 baseline="0">
                <a:solidFill>
                  <a:srgbClr val="8E96CD"/>
                </a:solidFill>
                <a:latin typeface="Space Grotesk" pitchFamily="2" charset="77"/>
              </a:defRPr>
            </a:lvl1pPr>
          </a:lstStyle>
          <a:p>
            <a:r>
              <a:rPr lang="en-US" smtClean="0"/>
              <a:t>Presentation name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3A18A-24B4-9E40-80B1-0BEECEC88D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1664" y="62198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400" baseline="0">
                <a:solidFill>
                  <a:srgbClr val="8E96CD"/>
                </a:solidFill>
                <a:latin typeface="Space Grotesk" pitchFamily="2" charset="77"/>
              </a:defRPr>
            </a:lvl1pPr>
          </a:lstStyle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42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3" r:id="rId4"/>
    <p:sldLayoutId id="2147483658" r:id="rId5"/>
    <p:sldLayoutId id="2147483652" r:id="rId6"/>
    <p:sldLayoutId id="2147483651" r:id="rId7"/>
    <p:sldLayoutId id="2147483655" r:id="rId8"/>
    <p:sldLayoutId id="2147483659" r:id="rId9"/>
    <p:sldLayoutId id="2147483654" r:id="rId10"/>
    <p:sldLayoutId id="2147483656" r:id="rId11"/>
    <p:sldLayoutId id="2147483660" r:id="rId12"/>
    <p:sldLayoutId id="2147483661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 cap="all" baseline="0">
          <a:solidFill>
            <a:srgbClr val="2E34D1"/>
          </a:solidFill>
          <a:latin typeface="Rando" pitchFamily="2" charset="77"/>
          <a:ea typeface="+mj-ea"/>
          <a:cs typeface="Rando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7BC374E7-D3F1-2843-977A-B6E659619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621163" y="5570416"/>
            <a:ext cx="10964979" cy="1035658"/>
          </a:xfrm>
        </p:spPr>
        <p:txBody>
          <a:bodyPr>
            <a:normAutofit/>
          </a:bodyPr>
          <a:lstStyle/>
          <a:p>
            <a:pPr algn="r"/>
            <a:r>
              <a:rPr lang="lt-LT" sz="1600" dirty="0" smtClean="0">
                <a:latin typeface="Montserrat Light" pitchFamily="2" charset="0"/>
              </a:rPr>
              <a:t>Parengė: visuomenės sveikatos specialistė Roberta </a:t>
            </a:r>
            <a:r>
              <a:rPr lang="lt-LT" sz="1600" dirty="0" err="1" smtClean="0">
                <a:latin typeface="Montserrat Light" pitchFamily="2" charset="0"/>
              </a:rPr>
              <a:t>Teniukaitė</a:t>
            </a:r>
            <a:r>
              <a:rPr lang="lt-LT" sz="1600" dirty="0" smtClean="0">
                <a:latin typeface="Montserrat Light" pitchFamily="2" charset="0"/>
              </a:rPr>
              <a:t> - </a:t>
            </a:r>
            <a:r>
              <a:rPr lang="lt-LT" sz="1600" dirty="0" err="1" smtClean="0">
                <a:latin typeface="Montserrat Light" pitchFamily="2" charset="0"/>
              </a:rPr>
              <a:t>Šakalienė</a:t>
            </a:r>
            <a:endParaRPr lang="en-US" sz="1600" dirty="0">
              <a:latin typeface="Montserrat Light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D8568-8448-2740-89CC-8FE3774E3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6176" y="2173857"/>
            <a:ext cx="10964978" cy="2195583"/>
          </a:xfrm>
        </p:spPr>
        <p:txBody>
          <a:bodyPr/>
          <a:lstStyle/>
          <a:p>
            <a:pPr algn="just"/>
            <a:r>
              <a:rPr lang="lt-LT" sz="3600" cap="all" dirty="0" smtClean="0">
                <a:solidFill>
                  <a:srgbClr val="F0A334"/>
                </a:solidFill>
                <a:latin typeface="Montserrat Medium" pitchFamily="2" charset="0"/>
                <a:ea typeface="+mj-ea"/>
                <a:cs typeface="Rando" pitchFamily="2" charset="77"/>
              </a:rPr>
              <a:t>Klaipėdos Vytauto didžiojo </a:t>
            </a:r>
            <a:r>
              <a:rPr lang="en-GB" sz="3600" cap="all" dirty="0" smtClean="0">
                <a:solidFill>
                  <a:srgbClr val="F0A334"/>
                </a:solidFill>
                <a:latin typeface="Montserrat Medium" pitchFamily="2" charset="0"/>
                <a:ea typeface="+mj-ea"/>
                <a:cs typeface="Rando" pitchFamily="2" charset="77"/>
              </a:rPr>
              <a:t>GIMNAZIJOS </a:t>
            </a:r>
            <a:r>
              <a:rPr lang="en-GB" sz="3600" cap="all" dirty="0">
                <a:solidFill>
                  <a:srgbClr val="F0A334"/>
                </a:solidFill>
                <a:latin typeface="Montserrat Medium" pitchFamily="2" charset="0"/>
                <a:ea typeface="+mj-ea"/>
                <a:cs typeface="Rando" pitchFamily="2" charset="77"/>
              </a:rPr>
              <a:t>MOKINIŲ PROFILAKTINIŲ DUOMENŲ ANALIZĖ </a:t>
            </a:r>
            <a:r>
              <a:rPr lang="en-GB" sz="3600" cap="all" dirty="0" smtClean="0">
                <a:solidFill>
                  <a:srgbClr val="F0A334"/>
                </a:solidFill>
                <a:latin typeface="Montserrat Medium" pitchFamily="2" charset="0"/>
                <a:ea typeface="+mj-ea"/>
                <a:cs typeface="Rando" pitchFamily="2" charset="77"/>
              </a:rPr>
              <a:t>202</a:t>
            </a:r>
            <a:r>
              <a:rPr lang="lt-LT" sz="3600" cap="all" dirty="0">
                <a:solidFill>
                  <a:srgbClr val="F0A334"/>
                </a:solidFill>
                <a:latin typeface="Montserrat Medium" pitchFamily="2" charset="0"/>
                <a:ea typeface="+mj-ea"/>
                <a:cs typeface="Rando" pitchFamily="2" charset="77"/>
              </a:rPr>
              <a:t>3</a:t>
            </a:r>
            <a:r>
              <a:rPr lang="en-GB" sz="3600" cap="all" dirty="0" smtClean="0">
                <a:solidFill>
                  <a:srgbClr val="F0A334"/>
                </a:solidFill>
                <a:latin typeface="Montserrat Medium" pitchFamily="2" charset="0"/>
                <a:ea typeface="+mj-ea"/>
                <a:cs typeface="Rando" pitchFamily="2" charset="77"/>
              </a:rPr>
              <a:t>-202</a:t>
            </a:r>
            <a:r>
              <a:rPr lang="lt-LT" sz="3600" cap="all" dirty="0" smtClean="0">
                <a:solidFill>
                  <a:srgbClr val="F0A334"/>
                </a:solidFill>
                <a:latin typeface="Montserrat Medium" pitchFamily="2" charset="0"/>
                <a:ea typeface="+mj-ea"/>
                <a:cs typeface="Rando" pitchFamily="2" charset="77"/>
              </a:rPr>
              <a:t>4 </a:t>
            </a:r>
            <a:r>
              <a:rPr lang="en-GB" sz="3600" cap="all" dirty="0" smtClean="0">
                <a:solidFill>
                  <a:srgbClr val="F0A334"/>
                </a:solidFill>
                <a:latin typeface="Montserrat Medium" pitchFamily="2" charset="0"/>
                <a:ea typeface="+mj-ea"/>
                <a:cs typeface="Rando" pitchFamily="2" charset="77"/>
              </a:rPr>
              <a:t>M</a:t>
            </a:r>
            <a:r>
              <a:rPr lang="en-GB" sz="3600" cap="all" dirty="0">
                <a:solidFill>
                  <a:srgbClr val="F0A334"/>
                </a:solidFill>
                <a:latin typeface="Montserrat Medium" pitchFamily="2" charset="0"/>
                <a:ea typeface="+mj-ea"/>
                <a:cs typeface="Rando" pitchFamily="2" charset="77"/>
              </a:rPr>
              <a:t>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6" y="506891"/>
            <a:ext cx="3996267" cy="90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14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vadinimas 5"/>
          <p:cNvSpPr>
            <a:spLocks noGrp="1"/>
          </p:cNvSpPr>
          <p:nvPr>
            <p:ph type="title"/>
          </p:nvPr>
        </p:nvSpPr>
        <p:spPr>
          <a:xfrm>
            <a:off x="534022" y="339852"/>
            <a:ext cx="10337944" cy="1262507"/>
          </a:xfrm>
        </p:spPr>
        <p:txBody>
          <a:bodyPr/>
          <a:lstStyle/>
          <a:p>
            <a:pPr algn="ctr"/>
            <a:r>
              <a:rPr lang="lt-LT" dirty="0" smtClean="0">
                <a:solidFill>
                  <a:srgbClr val="7030A0"/>
                </a:solidFill>
              </a:rPr>
              <a:t>Vaikų pasiskirstymas pagal fizinio lavinimo grupes</a:t>
            </a:r>
            <a:endParaRPr lang="lt-LT" dirty="0">
              <a:solidFill>
                <a:srgbClr val="7030A0"/>
              </a:solidFill>
            </a:endParaRPr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>
          <a:xfrm>
            <a:off x="655320" y="6384648"/>
            <a:ext cx="5760021" cy="344932"/>
          </a:xfrm>
        </p:spPr>
        <p:txBody>
          <a:bodyPr/>
          <a:lstStyle/>
          <a:p>
            <a:r>
              <a:rPr lang="lt-LT" i="1" dirty="0" smtClean="0"/>
              <a:t>Šaltinis: VSS IS</a:t>
            </a:r>
            <a:endParaRPr lang="en-US" i="1" dirty="0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7" name="Lentelės vietos rezervavimo ženklas 6"/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1282405457"/>
              </p:ext>
            </p:extLst>
          </p:nvPr>
        </p:nvGraphicFramePr>
        <p:xfrm>
          <a:off x="1203158" y="1836172"/>
          <a:ext cx="9970809" cy="4548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07" y="1390283"/>
            <a:ext cx="11959093" cy="44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720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vadinimas 5"/>
          <p:cNvSpPr>
            <a:spLocks noGrp="1"/>
          </p:cNvSpPr>
          <p:nvPr>
            <p:ph type="title"/>
          </p:nvPr>
        </p:nvSpPr>
        <p:spPr>
          <a:xfrm>
            <a:off x="1401769" y="2280619"/>
            <a:ext cx="8908558" cy="1262507"/>
          </a:xfrm>
        </p:spPr>
        <p:txBody>
          <a:bodyPr/>
          <a:lstStyle/>
          <a:p>
            <a:pPr algn="ctr"/>
            <a:r>
              <a:rPr lang="lt-LT" dirty="0" smtClean="0">
                <a:solidFill>
                  <a:srgbClr val="7030A0"/>
                </a:solidFill>
              </a:rPr>
              <a:t>Vaikų Dantų būklė</a:t>
            </a:r>
            <a:endParaRPr lang="lt-LT" dirty="0">
              <a:solidFill>
                <a:srgbClr val="7030A0"/>
              </a:solidFill>
            </a:endParaRPr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Presentation name</a:t>
            </a:r>
            <a:endParaRPr lang="en-US" dirty="0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4294967295"/>
          </p:nvPr>
        </p:nvSpPr>
        <p:spPr>
          <a:xfrm>
            <a:off x="11717338" y="6211888"/>
            <a:ext cx="474662" cy="365125"/>
          </a:xfrm>
        </p:spPr>
        <p:txBody>
          <a:bodyPr/>
          <a:lstStyle/>
          <a:p>
            <a:fld id="{53969381-6070-C14C-AC19-9F0CCB6EE0F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046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655320" y="395835"/>
            <a:ext cx="10337944" cy="1262507"/>
          </a:xfrm>
        </p:spPr>
        <p:txBody>
          <a:bodyPr/>
          <a:lstStyle/>
          <a:p>
            <a:pPr algn="ctr"/>
            <a:r>
              <a:rPr lang="lt-LT" dirty="0">
                <a:solidFill>
                  <a:srgbClr val="7030A0"/>
                </a:solidFill>
              </a:rPr>
              <a:t>DANTŲ ĖDUONIES INTENSYVUMO (KPI+KPI</a:t>
            </a:r>
            <a:r>
              <a:rPr lang="lt-LT" dirty="0" smtClean="0">
                <a:solidFill>
                  <a:srgbClr val="7030A0"/>
                </a:solidFill>
              </a:rPr>
              <a:t>) INDEKSAS </a:t>
            </a:r>
            <a:endParaRPr lang="lt-LT" dirty="0">
              <a:solidFill>
                <a:srgbClr val="7030A0"/>
              </a:solidFill>
            </a:endParaRPr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 i="1" dirty="0" smtClean="0"/>
              <a:t>Šaltinis: VSS IS</a:t>
            </a:r>
            <a:endParaRPr lang="en-US" i="1" dirty="0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Paaiškinimas su rodykle į viršų 6"/>
          <p:cNvSpPr/>
          <p:nvPr/>
        </p:nvSpPr>
        <p:spPr>
          <a:xfrm>
            <a:off x="6913983" y="5253135"/>
            <a:ext cx="2873829" cy="1474236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1200" dirty="0" err="1"/>
              <a:t>kpi+KPI</a:t>
            </a:r>
            <a:r>
              <a:rPr lang="lt-LT" sz="1200" dirty="0"/>
              <a:t> indekso ribos: Labai žemas -mažiau nei 1,2. Žemas -1,2-2,6. Vidutinis 2,7-4,4. Aukštas 4,5-6,5. Labai aukštas -daugiau nei 6,5.</a:t>
            </a:r>
          </a:p>
        </p:txBody>
      </p:sp>
      <p:graphicFrame>
        <p:nvGraphicFramePr>
          <p:cNvPr id="8" name="Lentelės vietos rezervavimo ženklas 7"/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2924608300"/>
              </p:ext>
            </p:extLst>
          </p:nvPr>
        </p:nvGraphicFramePr>
        <p:xfrm>
          <a:off x="1212980" y="1826294"/>
          <a:ext cx="9489232" cy="3809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1435397"/>
            <a:ext cx="11959093" cy="44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593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655320" y="479811"/>
            <a:ext cx="10337944" cy="1262507"/>
          </a:xfrm>
        </p:spPr>
        <p:txBody>
          <a:bodyPr/>
          <a:lstStyle/>
          <a:p>
            <a:pPr algn="ctr"/>
            <a:r>
              <a:rPr lang="lt-LT" dirty="0" smtClean="0">
                <a:solidFill>
                  <a:srgbClr val="7030A0"/>
                </a:solidFill>
              </a:rPr>
              <a:t>Vaikai turintys sveikus dantis</a:t>
            </a:r>
            <a:endParaRPr lang="lt-LT" dirty="0">
              <a:solidFill>
                <a:srgbClr val="7030A0"/>
              </a:solidFill>
            </a:endParaRPr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 i="1" dirty="0" smtClean="0"/>
              <a:t>Šaltinis: VSS IS</a:t>
            </a:r>
            <a:endParaRPr lang="en-US" i="1" dirty="0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1236226"/>
            <a:ext cx="11959093" cy="445889"/>
          </a:xfrm>
          <a:prstGeom prst="rect">
            <a:avLst/>
          </a:prstGeom>
        </p:spPr>
      </p:pic>
      <p:graphicFrame>
        <p:nvGraphicFramePr>
          <p:cNvPr id="8" name="Lentelės vietos rezervavimo ženklas 7"/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3924442544"/>
              </p:ext>
            </p:extLst>
          </p:nvPr>
        </p:nvGraphicFramePr>
        <p:xfrm>
          <a:off x="1045029" y="1828801"/>
          <a:ext cx="9881118" cy="4052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67590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524691" y="713479"/>
            <a:ext cx="10337944" cy="1262507"/>
          </a:xfrm>
        </p:spPr>
        <p:txBody>
          <a:bodyPr/>
          <a:lstStyle/>
          <a:p>
            <a:pPr algn="ctr"/>
            <a:r>
              <a:rPr lang="lt-LT" dirty="0" smtClean="0">
                <a:solidFill>
                  <a:srgbClr val="7030A0"/>
                </a:solidFill>
              </a:rPr>
              <a:t>Apibendrinimas sveikatos rodiklių 2023-2024 metais</a:t>
            </a:r>
            <a:endParaRPr lang="lt-LT" dirty="0">
              <a:solidFill>
                <a:srgbClr val="7030A0"/>
              </a:solidFill>
            </a:endParaRPr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Stačiakampis 5"/>
          <p:cNvSpPr/>
          <p:nvPr/>
        </p:nvSpPr>
        <p:spPr>
          <a:xfrm>
            <a:off x="1523067" y="2170169"/>
            <a:ext cx="848868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t-LT" dirty="0" smtClean="0"/>
              <a:t>2024 </a:t>
            </a:r>
            <a:r>
              <a:rPr lang="lt-LT" dirty="0"/>
              <a:t>m. profilaktiškai sveikatą pasitikrino </a:t>
            </a:r>
            <a:r>
              <a:rPr lang="lt-LT" dirty="0" smtClean="0"/>
              <a:t>86,16 proc</a:t>
            </a:r>
            <a:r>
              <a:rPr lang="lt-LT" dirty="0"/>
              <a:t>. vaikų, lyginant su praėjusiais metais </a:t>
            </a:r>
            <a:r>
              <a:rPr lang="lt-LT" dirty="0" smtClean="0"/>
              <a:t>+ 3,69 </a:t>
            </a:r>
            <a:r>
              <a:rPr lang="lt-LT" dirty="0"/>
              <a:t>proc. daugiau. </a:t>
            </a:r>
            <a:endParaRPr lang="lt-LT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t-LT" dirty="0" smtClean="0"/>
              <a:t> </a:t>
            </a:r>
            <a:r>
              <a:rPr lang="lt-LT" dirty="0"/>
              <a:t>Dantų ir žandikaulių įvertinimą atliko </a:t>
            </a:r>
            <a:r>
              <a:rPr lang="lt-LT" dirty="0" smtClean="0"/>
              <a:t>86,68 </a:t>
            </a:r>
            <a:r>
              <a:rPr lang="lt-LT" dirty="0"/>
              <a:t>proc. </a:t>
            </a:r>
            <a:r>
              <a:rPr lang="lt-LT" dirty="0" smtClean="0"/>
              <a:t>vaikų, lyginant su praėjusiais metais + 4,32 proc. daugiau.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t-LT" dirty="0" smtClean="0"/>
              <a:t> </a:t>
            </a:r>
            <a:r>
              <a:rPr lang="lt-LT" dirty="0"/>
              <a:t>Įsigaliojus naujai Mokinio sveikatos pažymėjimo formai, nebenurodomi vaikų organų sistemų sutrikimai, bet šeimos gydytojas pateikia bendras arba specialiąsias rekomendacijas, kurių turi būti laikomasi vaikams dalyvaujant ugdymo veikloje</a:t>
            </a:r>
            <a:r>
              <a:rPr lang="lt-LT" dirty="0" smtClean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t-LT" dirty="0" smtClean="0"/>
              <a:t> 7,92 proc</a:t>
            </a:r>
            <a:r>
              <a:rPr lang="lt-LT" dirty="0"/>
              <a:t>. vaikų buvo nurodytos bendros, </a:t>
            </a:r>
            <a:r>
              <a:rPr lang="lt-LT" dirty="0" smtClean="0"/>
              <a:t>o 4,09 proc</a:t>
            </a:r>
            <a:r>
              <a:rPr lang="lt-LT" dirty="0"/>
              <a:t>. vaikų specialiosios rekomendacijos. Pritaikytas maitinimas buvo paskirstas </a:t>
            </a:r>
            <a:r>
              <a:rPr lang="lt-LT" dirty="0" smtClean="0"/>
              <a:t>0,53 </a:t>
            </a:r>
            <a:r>
              <a:rPr lang="lt-LT" dirty="0"/>
              <a:t>proc. vaikų</a:t>
            </a:r>
            <a:r>
              <a:rPr lang="lt-LT" dirty="0" smtClean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t-LT" dirty="0" smtClean="0"/>
              <a:t>  9,76 proc. vaikų </a:t>
            </a:r>
            <a:r>
              <a:rPr lang="lt-LT" dirty="0"/>
              <a:t>turėjo </a:t>
            </a:r>
            <a:r>
              <a:rPr lang="lt-LT" dirty="0" smtClean="0"/>
              <a:t>antsvorį, </a:t>
            </a:r>
            <a:r>
              <a:rPr lang="lt-LT" dirty="0"/>
              <a:t>o </a:t>
            </a:r>
            <a:r>
              <a:rPr lang="lt-LT" dirty="0" smtClean="0"/>
              <a:t>9,5 </a:t>
            </a:r>
            <a:r>
              <a:rPr lang="lt-LT" dirty="0"/>
              <a:t>proc. vaikų </a:t>
            </a:r>
            <a:r>
              <a:rPr lang="lt-LT" dirty="0" smtClean="0"/>
              <a:t>– per </a:t>
            </a:r>
            <a:r>
              <a:rPr lang="lt-LT" dirty="0"/>
              <a:t>mažą svorį</a:t>
            </a:r>
            <a:r>
              <a:rPr lang="lt-LT" dirty="0" smtClean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t-LT" dirty="0" smtClean="0"/>
              <a:t> 96,44 </a:t>
            </a:r>
            <a:r>
              <a:rPr lang="lt-LT" dirty="0"/>
              <a:t>proc. vaikų, priskirti pagrindinei fizinio ugdymo grupei. </a:t>
            </a:r>
            <a:endParaRPr lang="lt-LT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t-LT" dirty="0" smtClean="0"/>
              <a:t> 26,28 proc</a:t>
            </a:r>
            <a:r>
              <a:rPr lang="lt-LT" dirty="0"/>
              <a:t>. v</a:t>
            </a:r>
            <a:r>
              <a:rPr lang="lt-LT" dirty="0" smtClean="0"/>
              <a:t>aikų neturėjo </a:t>
            </a:r>
            <a:r>
              <a:rPr lang="lt-LT" dirty="0"/>
              <a:t>ėduonies pažeistų dantų. </a:t>
            </a:r>
            <a:r>
              <a:rPr lang="lt-LT" dirty="0" smtClean="0"/>
              <a:t>46,65 proc</a:t>
            </a:r>
            <a:r>
              <a:rPr lang="lt-LT" dirty="0"/>
              <a:t>. vaikų neturėjo </a:t>
            </a:r>
            <a:r>
              <a:rPr lang="lt-LT" dirty="0" err="1" smtClean="0"/>
              <a:t>sąkandžio</a:t>
            </a:r>
            <a:r>
              <a:rPr lang="lt-LT" dirty="0" smtClean="0"/>
              <a:t> patologijos</a:t>
            </a:r>
            <a:r>
              <a:rPr lang="lt-LT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80321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655320" y="461149"/>
            <a:ext cx="10337944" cy="1262507"/>
          </a:xfrm>
        </p:spPr>
        <p:txBody>
          <a:bodyPr/>
          <a:lstStyle/>
          <a:p>
            <a:pPr algn="ctr"/>
            <a:r>
              <a:rPr lang="lt-LT" dirty="0" smtClean="0">
                <a:solidFill>
                  <a:srgbClr val="7030A0"/>
                </a:solidFill>
              </a:rPr>
              <a:t>rekomendacijos</a:t>
            </a:r>
            <a:endParaRPr lang="lt-LT" dirty="0">
              <a:solidFill>
                <a:srgbClr val="7030A0"/>
              </a:solidFill>
            </a:endParaRPr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Stačiakampis 5"/>
          <p:cNvSpPr/>
          <p:nvPr/>
        </p:nvSpPr>
        <p:spPr>
          <a:xfrm>
            <a:off x="746449" y="1443841"/>
            <a:ext cx="939592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t-LT" dirty="0"/>
              <a:t>Informuoti bendruomenę pateikiant  “Mokinių sveikatos rodiklių analizę”, klasės susirinkimuose,  gimnazijos tinklapyje.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t-LT" dirty="0"/>
              <a:t>Mažinti gyvensenos rizikos veiksnius, kurie sąlygotų kvėpavimo sistemos ligas, didelį dėmesį skiriant profilaktikai (tinkama higiena, mityba, fizinis aktyvumas darbo–poilsio režimas).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t-LT" dirty="0" smtClean="0"/>
              <a:t>Tikslinga vaikų tėvus įtraukti į sveikatos stiprinimo veiklas – organizuoti ir vykdyti mokymus, apimančius aiškią, išsamią ir patikimą informaciją apie </a:t>
            </a:r>
            <a:r>
              <a:rPr lang="lt-LT" dirty="0"/>
              <a:t>mitybą</a:t>
            </a:r>
            <a:r>
              <a:rPr lang="lt-LT" dirty="0" smtClean="0"/>
              <a:t>, fizinį aktyvumą</a:t>
            </a:r>
            <a:r>
              <a:rPr lang="lt-LT" dirty="0"/>
              <a:t>. </a:t>
            </a:r>
            <a:endParaRPr lang="lt-LT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t-LT" dirty="0" smtClean="0"/>
              <a:t>Būtina vaikų sveikatos priežiūrą vykdyti visomis kryptimis</a:t>
            </a:r>
            <a:r>
              <a:rPr lang="lt-LT" dirty="0"/>
              <a:t>, ypatingą </a:t>
            </a:r>
            <a:r>
              <a:rPr lang="lt-LT" dirty="0" smtClean="0"/>
              <a:t>dėmesį skiriant regos sutrikimų profilaktikai</a:t>
            </a:r>
            <a:r>
              <a:rPr lang="lt-LT" dirty="0"/>
              <a:t>: </a:t>
            </a:r>
            <a:r>
              <a:rPr lang="lt-LT" dirty="0" smtClean="0"/>
              <a:t>tinkamai aplinkai </a:t>
            </a:r>
            <a:r>
              <a:rPr lang="lt-LT" dirty="0"/>
              <a:t>(žaidimų vieta, </a:t>
            </a:r>
            <a:r>
              <a:rPr lang="lt-LT" dirty="0" smtClean="0"/>
              <a:t>sėdėjimo poza</a:t>
            </a:r>
            <a:r>
              <a:rPr lang="lt-LT" dirty="0"/>
              <a:t>, apšvietimas, laiko leidimas </a:t>
            </a:r>
            <a:r>
              <a:rPr lang="lt-LT" dirty="0" smtClean="0"/>
              <a:t>prie kompiuterio </a:t>
            </a:r>
            <a:r>
              <a:rPr lang="lt-LT" dirty="0"/>
              <a:t>ir televizoriaus), poilsiui (akių mankštelės), pilnavertei mitybai bei </a:t>
            </a:r>
            <a:r>
              <a:rPr lang="lt-LT" dirty="0" smtClean="0"/>
              <a:t>profilaktiniam regėjimo tikrinimui</a:t>
            </a:r>
            <a:r>
              <a:rPr lang="lt-LT" dirty="0"/>
              <a:t>. </a:t>
            </a:r>
            <a:endParaRPr lang="lt-LT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t-LT" dirty="0"/>
              <a:t>Informuoti bendruomenę pateikiant  “Mokinių sveikatos rodiklių analizę”, klasės susirinkimuose,  gimnazijos tinklapyje.</a:t>
            </a:r>
            <a:endParaRPr lang="lt-LT" dirty="0" smtClean="0"/>
          </a:p>
        </p:txBody>
      </p:sp>
    </p:spTree>
    <p:extLst>
      <p:ext uri="{BB962C8B-B14F-4D97-AF65-F5344CB8AC3E}">
        <p14:creationId xmlns:p14="http://schemas.microsoft.com/office/powerpoint/2010/main" val="2431073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vadinimas 5"/>
          <p:cNvSpPr>
            <a:spLocks noGrp="1"/>
          </p:cNvSpPr>
          <p:nvPr>
            <p:ph type="title"/>
          </p:nvPr>
        </p:nvSpPr>
        <p:spPr>
          <a:xfrm>
            <a:off x="571344" y="120505"/>
            <a:ext cx="10518648" cy="3629764"/>
          </a:xfrm>
        </p:spPr>
        <p:txBody>
          <a:bodyPr/>
          <a:lstStyle/>
          <a:p>
            <a:pPr algn="ctr"/>
            <a:r>
              <a:rPr lang="lt-LT" dirty="0" smtClean="0"/>
              <a:t>Ačiū už dėmesį</a:t>
            </a:r>
            <a:endParaRPr lang="lt-LT" dirty="0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68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7BC374E7-D3F1-2843-977A-B6E659619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168" y="2708696"/>
            <a:ext cx="10964979" cy="3743863"/>
          </a:xfrm>
        </p:spPr>
        <p:txBody>
          <a:bodyPr>
            <a:normAutofit/>
          </a:bodyPr>
          <a:lstStyle/>
          <a:p>
            <a:r>
              <a:rPr lang="lt-LT" sz="3000" dirty="0">
                <a:latin typeface="Montserrat SemiBold" pitchFamily="2" charset="0"/>
              </a:rPr>
              <a:t>MUS RASITE</a:t>
            </a:r>
            <a:r>
              <a:rPr lang="lt-LT" sz="3000" dirty="0" smtClean="0">
                <a:latin typeface="Montserrat SemiBold" pitchFamily="2" charset="0"/>
              </a:rPr>
              <a:t>:</a:t>
            </a:r>
            <a:endParaRPr lang="lt-LT" sz="3000" dirty="0">
              <a:latin typeface="Montserrat SemiBold" pitchFamily="2" charset="0"/>
            </a:endParaRPr>
          </a:p>
          <a:p>
            <a:r>
              <a:rPr lang="es-ES" sz="2200" dirty="0" err="1" smtClean="0">
                <a:latin typeface="Montserrat Light" pitchFamily="2" charset="0"/>
              </a:rPr>
              <a:t>Taikos</a:t>
            </a:r>
            <a:r>
              <a:rPr lang="es-ES" sz="2200" dirty="0" smtClean="0">
                <a:latin typeface="Montserrat Light" pitchFamily="2" charset="0"/>
              </a:rPr>
              <a:t> </a:t>
            </a:r>
            <a:r>
              <a:rPr lang="es-ES" sz="2200" dirty="0" err="1" smtClean="0">
                <a:latin typeface="Montserrat Light" pitchFamily="2" charset="0"/>
              </a:rPr>
              <a:t>pr</a:t>
            </a:r>
            <a:r>
              <a:rPr lang="es-ES" sz="2200" dirty="0" smtClean="0">
                <a:latin typeface="Montserrat Light" pitchFamily="2" charset="0"/>
              </a:rPr>
              <a:t>. 76, </a:t>
            </a:r>
            <a:r>
              <a:rPr lang="es-ES" sz="2200" dirty="0" err="1" smtClean="0">
                <a:latin typeface="Montserrat Light" pitchFamily="2" charset="0"/>
              </a:rPr>
              <a:t>Klaipėda</a:t>
            </a:r>
            <a:endParaRPr lang="es-ES" sz="2200" dirty="0" smtClean="0">
              <a:latin typeface="Montserrat Light" pitchFamily="2" charset="0"/>
            </a:endParaRPr>
          </a:p>
          <a:p>
            <a:r>
              <a:rPr lang="es-ES" sz="2200" dirty="0" smtClean="0">
                <a:latin typeface="Montserrat Light" pitchFamily="2" charset="0"/>
              </a:rPr>
              <a:t>Tel. (8 46) 234796</a:t>
            </a:r>
          </a:p>
          <a:p>
            <a:r>
              <a:rPr lang="es-ES" sz="2200" dirty="0" smtClean="0">
                <a:latin typeface="Montserrat Light" pitchFamily="2" charset="0"/>
              </a:rPr>
              <a:t>El. p. </a:t>
            </a:r>
            <a:r>
              <a:rPr lang="es-ES" sz="2200" dirty="0" err="1" smtClean="0">
                <a:latin typeface="Montserrat Light" pitchFamily="2" charset="0"/>
              </a:rPr>
              <a:t>info@sveikatosbiuras.lt</a:t>
            </a:r>
            <a:endParaRPr lang="es-ES" sz="2200" dirty="0" smtClean="0">
              <a:latin typeface="Montserrat Light" pitchFamily="2" charset="0"/>
            </a:endParaRPr>
          </a:p>
          <a:p>
            <a:r>
              <a:rPr lang="es-ES" sz="2200" dirty="0" smtClean="0">
                <a:latin typeface="Montserrat Light" pitchFamily="2" charset="0"/>
              </a:rPr>
              <a:t>www.sveikatosbiuras.lt</a:t>
            </a:r>
          </a:p>
          <a:p>
            <a:r>
              <a:rPr lang="es-ES" sz="2200" dirty="0" smtClean="0">
                <a:latin typeface="Montserrat Light" pitchFamily="2" charset="0"/>
              </a:rPr>
              <a:t>www.facebook.com/biuras</a:t>
            </a:r>
            <a:endParaRPr lang="en-US" sz="2200" dirty="0">
              <a:latin typeface="Montserrat Light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6" y="506891"/>
            <a:ext cx="3996267" cy="90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66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D8568-8448-2740-89CC-8FE3774E3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580" y="2453952"/>
            <a:ext cx="10964978" cy="2997840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lt-LT" sz="2400" cap="all" dirty="0" smtClean="0">
                <a:solidFill>
                  <a:schemeClr val="tx1"/>
                </a:solidFill>
                <a:latin typeface="+mj-lt"/>
                <a:ea typeface="+mj-ea"/>
                <a:cs typeface="Rando" pitchFamily="2" charset="77"/>
              </a:rPr>
              <a:t>	Lietuvos Respublikos </a:t>
            </a:r>
            <a:r>
              <a:rPr lang="lt-LT" sz="2400" cap="all" dirty="0">
                <a:solidFill>
                  <a:schemeClr val="tx1"/>
                </a:solidFill>
                <a:latin typeface="+mj-lt"/>
                <a:ea typeface="+mj-ea"/>
                <a:cs typeface="Rando" pitchFamily="2" charset="77"/>
              </a:rPr>
              <a:t>sveikatos </a:t>
            </a:r>
            <a:r>
              <a:rPr lang="lt-LT" sz="2400" cap="all" dirty="0" smtClean="0">
                <a:solidFill>
                  <a:schemeClr val="tx1"/>
                </a:solidFill>
                <a:latin typeface="+mj-lt"/>
                <a:ea typeface="+mj-ea"/>
                <a:cs typeface="Rando" pitchFamily="2" charset="77"/>
              </a:rPr>
              <a:t>apsaugos ministro 2018m</a:t>
            </a:r>
            <a:r>
              <a:rPr lang="lt-LT" sz="2400" cap="all" dirty="0">
                <a:solidFill>
                  <a:schemeClr val="tx1"/>
                </a:solidFill>
                <a:latin typeface="+mj-lt"/>
                <a:ea typeface="+mj-ea"/>
                <a:cs typeface="Rando" pitchFamily="2" charset="77"/>
              </a:rPr>
              <a:t>. </a:t>
            </a:r>
            <a:r>
              <a:rPr lang="lt-LT" sz="2400" cap="all" dirty="0" smtClean="0">
                <a:solidFill>
                  <a:schemeClr val="tx1"/>
                </a:solidFill>
                <a:latin typeface="+mj-lt"/>
                <a:ea typeface="+mj-ea"/>
                <a:cs typeface="Rando" pitchFamily="2" charset="77"/>
              </a:rPr>
              <a:t>Rugpjūčio 13d.  Įsakymu Nr.V-905 patvirtintos Lietuvos higienos normos HN21:2017 </a:t>
            </a:r>
            <a:r>
              <a:rPr lang="lt-LT" sz="2400" cap="all" dirty="0">
                <a:solidFill>
                  <a:schemeClr val="tx1"/>
                </a:solidFill>
                <a:latin typeface="+mj-lt"/>
                <a:ea typeface="+mj-ea"/>
                <a:cs typeface="Rando" pitchFamily="2" charset="77"/>
              </a:rPr>
              <a:t>,,Mokykla, vykdanti </a:t>
            </a:r>
            <a:r>
              <a:rPr lang="lt-LT" sz="2400" cap="all" dirty="0" smtClean="0">
                <a:solidFill>
                  <a:schemeClr val="tx1"/>
                </a:solidFill>
                <a:latin typeface="+mj-lt"/>
                <a:ea typeface="+mj-ea"/>
                <a:cs typeface="Rando" pitchFamily="2" charset="77"/>
              </a:rPr>
              <a:t>bendrojo ugdymo </a:t>
            </a:r>
            <a:r>
              <a:rPr lang="lt-LT" sz="2400" cap="all" dirty="0">
                <a:solidFill>
                  <a:schemeClr val="tx1"/>
                </a:solidFill>
                <a:latin typeface="+mj-lt"/>
                <a:ea typeface="+mj-ea"/>
                <a:cs typeface="Rando" pitchFamily="2" charset="77"/>
              </a:rPr>
              <a:t>programas</a:t>
            </a:r>
            <a:r>
              <a:rPr lang="lt-LT" sz="2400" cap="all" dirty="0" smtClean="0">
                <a:solidFill>
                  <a:schemeClr val="tx1"/>
                </a:solidFill>
                <a:latin typeface="+mj-lt"/>
                <a:ea typeface="+mj-ea"/>
                <a:cs typeface="Rando" pitchFamily="2" charset="77"/>
              </a:rPr>
              <a:t>. Bendrieji sveikatos saugos reikalavimai ”75 punkte </a:t>
            </a:r>
            <a:r>
              <a:rPr lang="lt-LT" sz="2400" cap="all" dirty="0">
                <a:solidFill>
                  <a:schemeClr val="tx1"/>
                </a:solidFill>
                <a:latin typeface="+mj-lt"/>
                <a:ea typeface="+mj-ea"/>
                <a:cs typeface="Rando" pitchFamily="2" charset="77"/>
              </a:rPr>
              <a:t>nurodyta, </a:t>
            </a:r>
            <a:r>
              <a:rPr lang="lt-LT" sz="2400" cap="all" dirty="0" smtClean="0">
                <a:solidFill>
                  <a:schemeClr val="tx1"/>
                </a:solidFill>
                <a:latin typeface="+mj-lt"/>
                <a:ea typeface="+mj-ea"/>
                <a:cs typeface="Rando" pitchFamily="2" charset="77"/>
              </a:rPr>
              <a:t>kad mokyklos vadovas ar </a:t>
            </a:r>
            <a:r>
              <a:rPr lang="lt-LT" sz="2400" cap="all" dirty="0">
                <a:solidFill>
                  <a:schemeClr val="tx1"/>
                </a:solidFill>
                <a:latin typeface="+mj-lt"/>
                <a:ea typeface="+mj-ea"/>
                <a:cs typeface="Rando" pitchFamily="2" charset="77"/>
              </a:rPr>
              <a:t>jo </a:t>
            </a:r>
            <a:r>
              <a:rPr lang="lt-LT" sz="2400" cap="all" dirty="0" smtClean="0">
                <a:solidFill>
                  <a:schemeClr val="tx1"/>
                </a:solidFill>
                <a:latin typeface="+mj-lt"/>
                <a:ea typeface="+mj-ea"/>
                <a:cs typeface="Rando" pitchFamily="2" charset="77"/>
              </a:rPr>
              <a:t>įgaliotas asmuo turi </a:t>
            </a:r>
            <a:r>
              <a:rPr lang="lt-LT" sz="2400" cap="all" dirty="0">
                <a:solidFill>
                  <a:schemeClr val="tx1"/>
                </a:solidFill>
                <a:latin typeface="+mj-lt"/>
                <a:ea typeface="+mj-ea"/>
                <a:cs typeface="Rando" pitchFamily="2" charset="77"/>
              </a:rPr>
              <a:t>užtikrinti, </a:t>
            </a:r>
            <a:r>
              <a:rPr lang="lt-LT" sz="2400" cap="all" dirty="0" smtClean="0">
                <a:solidFill>
                  <a:schemeClr val="tx1"/>
                </a:solidFill>
                <a:latin typeface="+mj-lt"/>
                <a:ea typeface="+mj-ea"/>
                <a:cs typeface="Rando" pitchFamily="2" charset="77"/>
              </a:rPr>
              <a:t>kad visi mokiniai </a:t>
            </a:r>
            <a:r>
              <a:rPr lang="lt-LT" sz="2400" cap="all" dirty="0">
                <a:solidFill>
                  <a:schemeClr val="tx1"/>
                </a:solidFill>
                <a:latin typeface="+mj-lt"/>
                <a:ea typeface="+mj-ea"/>
                <a:cs typeface="Rando" pitchFamily="2" charset="77"/>
              </a:rPr>
              <a:t>iki </a:t>
            </a:r>
            <a:r>
              <a:rPr lang="lt-LT" sz="2400" cap="all" dirty="0" smtClean="0">
                <a:solidFill>
                  <a:schemeClr val="tx1"/>
                </a:solidFill>
                <a:latin typeface="+mj-lt"/>
                <a:ea typeface="+mj-ea"/>
                <a:cs typeface="Rando" pitchFamily="2" charset="77"/>
              </a:rPr>
              <a:t>18 metų ugdymo procese dalyvautų pasitikrinę sveikatą</a:t>
            </a:r>
            <a:r>
              <a:rPr lang="lt-LT" sz="2400" cap="all" dirty="0">
                <a:solidFill>
                  <a:schemeClr val="tx1"/>
                </a:solidFill>
                <a:latin typeface="+mj-lt"/>
                <a:ea typeface="+mj-ea"/>
                <a:cs typeface="Rando" pitchFamily="2" charset="77"/>
              </a:rPr>
              <a:t>.</a:t>
            </a:r>
            <a:endParaRPr lang="en-GB" sz="2400" cap="all" dirty="0">
              <a:solidFill>
                <a:schemeClr val="tx1"/>
              </a:solidFill>
              <a:latin typeface="+mj-lt"/>
              <a:ea typeface="+mj-ea"/>
              <a:cs typeface="Rando" pitchFamily="2" charset="77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62" y="376264"/>
            <a:ext cx="3002092" cy="67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78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id="{0E31B9FF-9863-5C49-8E6A-EB977F53CA9E}"/>
              </a:ext>
            </a:extLst>
          </p:cNvPr>
          <p:cNvSpPr txBox="1">
            <a:spLocks/>
          </p:cNvSpPr>
          <p:nvPr/>
        </p:nvSpPr>
        <p:spPr>
          <a:xfrm>
            <a:off x="655320" y="352879"/>
            <a:ext cx="6832568" cy="12625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cap="all" baseline="0">
                <a:solidFill>
                  <a:srgbClr val="2E34D1"/>
                </a:solidFill>
                <a:latin typeface="Rando" pitchFamily="2" charset="77"/>
                <a:ea typeface="+mj-ea"/>
                <a:cs typeface="Rando" pitchFamily="2" charset="77"/>
              </a:defRPr>
            </a:lvl1pPr>
          </a:lstStyle>
          <a:p>
            <a:endParaRPr lang="en-US" dirty="0">
              <a:solidFill>
                <a:srgbClr val="232461"/>
              </a:solidFill>
              <a:latin typeface="Montserrat Medium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390" y="939485"/>
            <a:ext cx="11959093" cy="445889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94DF49B-E230-9748-B92E-7E0E009B9E4E}"/>
              </a:ext>
            </a:extLst>
          </p:cNvPr>
          <p:cNvSpPr txBox="1">
            <a:spLocks/>
          </p:cNvSpPr>
          <p:nvPr/>
        </p:nvSpPr>
        <p:spPr>
          <a:xfrm>
            <a:off x="654620" y="3036272"/>
            <a:ext cx="10896149" cy="30806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>
              <a:latin typeface="Montserrat Medium" pitchFamily="2" charset="0"/>
            </a:endParaRPr>
          </a:p>
        </p:txBody>
      </p:sp>
      <p:sp>
        <p:nvSpPr>
          <p:cNvPr id="3" name="Pavadinimas 2"/>
          <p:cNvSpPr>
            <a:spLocks noGrp="1"/>
          </p:cNvSpPr>
          <p:nvPr>
            <p:ph type="title"/>
          </p:nvPr>
        </p:nvSpPr>
        <p:spPr>
          <a:xfrm>
            <a:off x="562014" y="308232"/>
            <a:ext cx="10337944" cy="1262507"/>
          </a:xfrm>
        </p:spPr>
        <p:txBody>
          <a:bodyPr/>
          <a:lstStyle/>
          <a:p>
            <a:pPr algn="ctr"/>
            <a:r>
              <a:rPr lang="lt-LT" dirty="0" smtClean="0">
                <a:solidFill>
                  <a:srgbClr val="7030A0"/>
                </a:solidFill>
              </a:rPr>
              <a:t>Vaikų sveikatos analizės aprašymas</a:t>
            </a:r>
            <a:endParaRPr lang="lt-LT" dirty="0">
              <a:solidFill>
                <a:srgbClr val="7030A0"/>
              </a:solidFill>
            </a:endParaRPr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50ED860B-69AA-A04B-B7AF-70501076FC6A}"/>
              </a:ext>
            </a:extLst>
          </p:cNvPr>
          <p:cNvSpPr txBox="1">
            <a:spLocks/>
          </p:cNvSpPr>
          <p:nvPr/>
        </p:nvSpPr>
        <p:spPr>
          <a:xfrm>
            <a:off x="11173968" y="6212182"/>
            <a:ext cx="4754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969381-6070-C14C-AC19-9F0CCB6EE0F1}" type="slidenum">
              <a:rPr lang="en-US" smtClean="0">
                <a:solidFill>
                  <a:srgbClr val="F0A334"/>
                </a:solidFill>
              </a:rPr>
              <a:pPr/>
              <a:t>3</a:t>
            </a:fld>
            <a:endParaRPr lang="en-US" dirty="0">
              <a:solidFill>
                <a:srgbClr val="F0A334"/>
              </a:solidFill>
            </a:endParaRPr>
          </a:p>
        </p:txBody>
      </p:sp>
      <p:sp>
        <p:nvSpPr>
          <p:cNvPr id="2" name="Stačiakampis 1"/>
          <p:cNvSpPr/>
          <p:nvPr/>
        </p:nvSpPr>
        <p:spPr>
          <a:xfrm>
            <a:off x="562014" y="1442585"/>
            <a:ext cx="10328460" cy="4467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lt-LT" sz="2400" dirty="0" smtClean="0">
                <a:latin typeface="+mj-lt"/>
              </a:rPr>
              <a:t>	Duomenys apie vaikų sveikatos būklę gaunami iš statistinės apskaitos formos Nr.E027-1 „Mokinio sveikatos pažymėjimas“, patvirtintos Lietuvos Respublikos sveikatos apsaugos ministro 2019m. Gegužės 14d</a:t>
            </a:r>
            <a:r>
              <a:rPr lang="lt-LT" sz="2400" dirty="0">
                <a:latin typeface="+mj-lt"/>
              </a:rPr>
              <a:t>. </a:t>
            </a:r>
            <a:r>
              <a:rPr lang="lt-LT" sz="2400" dirty="0" smtClean="0">
                <a:latin typeface="+mj-lt"/>
              </a:rPr>
              <a:t>Įsakymu Nr.V-565 „Dėl </a:t>
            </a:r>
            <a:r>
              <a:rPr lang="lt-LT" sz="2400" dirty="0">
                <a:latin typeface="+mj-lt"/>
              </a:rPr>
              <a:t>elektroninės statistinės apskaitos </a:t>
            </a:r>
            <a:r>
              <a:rPr lang="lt-LT" sz="2400" dirty="0" smtClean="0">
                <a:latin typeface="+mj-lt"/>
              </a:rPr>
              <a:t>formos Nr</a:t>
            </a:r>
            <a:r>
              <a:rPr lang="lt-LT" sz="2400" dirty="0">
                <a:latin typeface="+mj-lt"/>
              </a:rPr>
              <a:t>. </a:t>
            </a:r>
            <a:r>
              <a:rPr lang="lt-LT" sz="2400" dirty="0" smtClean="0">
                <a:latin typeface="+mj-lt"/>
              </a:rPr>
              <a:t>E027-1 „Mokinio sveikatos pažymėjimas “</a:t>
            </a:r>
            <a:r>
              <a:rPr lang="lt-LT" sz="2400" dirty="0">
                <a:latin typeface="+mj-lt"/>
              </a:rPr>
              <a:t>patvirtinimo“. </a:t>
            </a:r>
            <a:r>
              <a:rPr lang="lt-LT" sz="2400" dirty="0" smtClean="0">
                <a:latin typeface="+mj-lt"/>
              </a:rPr>
              <a:t>Nuo 2020m</a:t>
            </a:r>
            <a:r>
              <a:rPr lang="lt-LT" sz="2400" dirty="0">
                <a:latin typeface="+mj-lt"/>
              </a:rPr>
              <a:t>. </a:t>
            </a:r>
            <a:r>
              <a:rPr lang="lt-LT" sz="2400" dirty="0" smtClean="0">
                <a:latin typeface="+mj-lt"/>
              </a:rPr>
              <a:t>Sausio 1 d. pažymėjimai teikiami per Elektroninės sveikatos paslaugų ir bendradarbiavimo infrastruktūros informacinę sistemą (ESPBIIS</a:t>
            </a:r>
            <a:r>
              <a:rPr lang="lt-LT" sz="2400" dirty="0">
                <a:latin typeface="+mj-lt"/>
              </a:rPr>
              <a:t>). </a:t>
            </a:r>
            <a:r>
              <a:rPr lang="lt-LT" sz="2400" dirty="0" smtClean="0">
                <a:latin typeface="+mj-lt"/>
              </a:rPr>
              <a:t>Elektroniniu būdu užpildyti ir pasirašyti pažymėjimai perduodami į Higienos instituto Vaikų sveikatos stebėsenos informacinę sistemą (VSSIS</a:t>
            </a:r>
            <a:r>
              <a:rPr lang="lt-LT" sz="2400" dirty="0">
                <a:latin typeface="+mj-lt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43962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E31B9FF-9863-5C49-8E6A-EB977F53C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844" y="533957"/>
            <a:ext cx="6832568" cy="1262507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7030A0"/>
                </a:solidFill>
                <a:latin typeface="+mj-lt"/>
              </a:rPr>
              <a:t>VAIKŲ SVEIKATOS ANALIZĖS REZULTATŲ SVARBA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0ED860B-69AA-A04B-B7AF-70501076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>
                <a:solidFill>
                  <a:srgbClr val="F0A334"/>
                </a:solidFill>
              </a:rPr>
              <a:pPr/>
              <a:t>4</a:t>
            </a:fld>
            <a:endParaRPr lang="en-US" dirty="0">
              <a:solidFill>
                <a:srgbClr val="F0A334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1615386"/>
            <a:ext cx="11959093" cy="445889"/>
          </a:xfrm>
          <a:prstGeom prst="rect">
            <a:avLst/>
          </a:prstGeom>
        </p:spPr>
      </p:pic>
      <p:sp>
        <p:nvSpPr>
          <p:cNvPr id="13" name="Teksto vietos rezervavimo ženklas 12"/>
          <p:cNvSpPr>
            <a:spLocks noGrp="1"/>
          </p:cNvSpPr>
          <p:nvPr>
            <p:ph type="body" sz="quarter" idx="14"/>
          </p:nvPr>
        </p:nvSpPr>
        <p:spPr>
          <a:xfrm>
            <a:off x="1214458" y="2961627"/>
            <a:ext cx="9338465" cy="3080659"/>
          </a:xfrm>
        </p:spPr>
        <p:txBody>
          <a:bodyPr>
            <a:normAutofit/>
          </a:bodyPr>
          <a:lstStyle/>
          <a:p>
            <a:pPr algn="just"/>
            <a:r>
              <a:rPr lang="lt-LT" sz="2400" dirty="0" smtClean="0">
                <a:latin typeface="+mj-lt"/>
              </a:rPr>
              <a:t>	Kasmetinių vaikų profilaktinių patikrinimų duomenys reikalingi </a:t>
            </a:r>
            <a:r>
              <a:rPr lang="lt-LT" sz="2400" dirty="0">
                <a:latin typeface="+mj-lt"/>
              </a:rPr>
              <a:t>kryptingai planuoti ir įgyvendinti sveikatos priežiūrą įstaigoje, </a:t>
            </a:r>
            <a:r>
              <a:rPr lang="lt-LT" sz="2400" dirty="0" smtClean="0">
                <a:latin typeface="+mj-lt"/>
              </a:rPr>
              <a:t>organizuoti tikslesnes sveikatos stiprinimo priemones, susijusias su ligų ir traumų profilaktika</a:t>
            </a:r>
            <a:r>
              <a:rPr lang="lt-LT" sz="2400" dirty="0">
                <a:latin typeface="+mj-lt"/>
              </a:rPr>
              <a:t>.</a:t>
            </a:r>
          </a:p>
        </p:txBody>
      </p:sp>
      <p:pic>
        <p:nvPicPr>
          <p:cNvPr id="14" name="Paveikslėlis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230669"/>
            <a:ext cx="2492499" cy="5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40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E36AD-2917-4845-994D-AE3560E57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270950"/>
            <a:ext cx="10337944" cy="1262507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PASITIKRINĘ IR NEPASITIKRINĘ SVEIKATĄ VAIKAI (PROC.)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45E5FA2-B695-F945-BDAF-082829D5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0801" y="6384648"/>
            <a:ext cx="5760021" cy="344932"/>
          </a:xfrm>
        </p:spPr>
        <p:txBody>
          <a:bodyPr/>
          <a:lstStyle/>
          <a:p>
            <a:r>
              <a:rPr lang="en-US" i="1" dirty="0" err="1">
                <a:latin typeface="Montserrat Medium" pitchFamily="2" charset="0"/>
              </a:rPr>
              <a:t>Šaltinis</a:t>
            </a:r>
            <a:r>
              <a:rPr lang="en-US" i="1" dirty="0">
                <a:latin typeface="Montserrat Medium" pitchFamily="2" charset="0"/>
              </a:rPr>
              <a:t>: VSS IS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2DEB79F-6588-B946-9DAB-7C27E0414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>
                <a:solidFill>
                  <a:srgbClr val="F0A334"/>
                </a:solidFill>
              </a:rPr>
              <a:pPr/>
              <a:t>5</a:t>
            </a:fld>
            <a:endParaRPr lang="en-US">
              <a:solidFill>
                <a:srgbClr val="F0A334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1371772"/>
            <a:ext cx="11959093" cy="323370"/>
          </a:xfrm>
          <a:prstGeom prst="rect">
            <a:avLst/>
          </a:prstGeom>
        </p:spPr>
      </p:pic>
      <p:graphicFrame>
        <p:nvGraphicFramePr>
          <p:cNvPr id="12" name="Lentelės vietos rezervavimo ženklas 11"/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573680345"/>
              </p:ext>
            </p:extLst>
          </p:nvPr>
        </p:nvGraphicFramePr>
        <p:xfrm>
          <a:off x="854242" y="1695142"/>
          <a:ext cx="10319726" cy="4689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5210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vadinimas 6"/>
          <p:cNvSpPr>
            <a:spLocks noGrp="1"/>
          </p:cNvSpPr>
          <p:nvPr>
            <p:ph type="title"/>
          </p:nvPr>
        </p:nvSpPr>
        <p:spPr>
          <a:xfrm>
            <a:off x="655320" y="130629"/>
            <a:ext cx="10337944" cy="1511559"/>
          </a:xfrm>
        </p:spPr>
        <p:txBody>
          <a:bodyPr/>
          <a:lstStyle/>
          <a:p>
            <a:pPr algn="ctr"/>
            <a:r>
              <a:rPr lang="lt-LT" sz="3600" dirty="0" smtClean="0">
                <a:solidFill>
                  <a:srgbClr val="7030A0"/>
                </a:solidFill>
              </a:rPr>
              <a:t>BENDROSIOS IR SPECIALIOSIOS REKOMENDACIJOS, pritaikytas maitinimas (PROC</a:t>
            </a:r>
            <a:r>
              <a:rPr lang="lt-LT" sz="3600" dirty="0">
                <a:solidFill>
                  <a:srgbClr val="7030A0"/>
                </a:solidFill>
              </a:rPr>
              <a:t>.)</a:t>
            </a:r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 dirty="0" err="1"/>
              <a:t>Šaltinis</a:t>
            </a:r>
            <a:r>
              <a:rPr lang="en-US" i="1" dirty="0"/>
              <a:t>: VSS IS</a:t>
            </a:r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8" name="Lentelės vietos rezervavimo ženklas 7"/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2604737754"/>
              </p:ext>
            </p:extLst>
          </p:nvPr>
        </p:nvGraphicFramePr>
        <p:xfrm>
          <a:off x="1698172" y="2044666"/>
          <a:ext cx="8742783" cy="4262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1615386"/>
            <a:ext cx="11959093" cy="44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903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1022F-A8B6-DA46-B4A3-5F24DAFEA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224" y="2090057"/>
            <a:ext cx="8245152" cy="3284376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rgbClr val="7030A0"/>
                </a:solidFill>
                <a:latin typeface="+mj-lt"/>
              </a:rPr>
              <a:t>KŪNO MASĖS </a:t>
            </a:r>
            <a:r>
              <a:rPr lang="en-US" sz="4000" dirty="0" smtClean="0">
                <a:solidFill>
                  <a:srgbClr val="7030A0"/>
                </a:solidFill>
                <a:latin typeface="+mj-lt"/>
              </a:rPr>
              <a:t>INDEKSAS</a:t>
            </a:r>
            <a:r>
              <a:rPr lang="lt-LT" sz="4000" dirty="0" smtClean="0">
                <a:solidFill>
                  <a:srgbClr val="7030A0"/>
                </a:solidFill>
                <a:latin typeface="+mj-lt"/>
              </a:rPr>
              <a:t/>
            </a:r>
            <a:br>
              <a:rPr lang="lt-LT" sz="4000" dirty="0" smtClean="0">
                <a:solidFill>
                  <a:srgbClr val="7030A0"/>
                </a:solidFill>
                <a:latin typeface="+mj-lt"/>
              </a:rPr>
            </a:br>
            <a:r>
              <a:rPr lang="en-US" sz="4000" dirty="0" smtClean="0">
                <a:solidFill>
                  <a:srgbClr val="7030A0"/>
                </a:solidFill>
                <a:latin typeface="+mj-lt"/>
              </a:rPr>
              <a:t>(TOLIAU </a:t>
            </a:r>
            <a:r>
              <a:rPr lang="en-US" sz="4000" dirty="0">
                <a:solidFill>
                  <a:srgbClr val="7030A0"/>
                </a:solidFill>
                <a:latin typeface="+mj-lt"/>
              </a:rPr>
              <a:t>–KMI)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D8E9A1-B381-B542-886B-22485DD4E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>
                <a:solidFill>
                  <a:srgbClr val="F0A334"/>
                </a:solidFill>
              </a:rPr>
              <a:pPr/>
              <a:t>7</a:t>
            </a:fld>
            <a:endParaRPr lang="en-US" dirty="0">
              <a:solidFill>
                <a:srgbClr val="F0A3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7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vadinimas 3"/>
          <p:cNvSpPr>
            <a:spLocks noGrp="1"/>
          </p:cNvSpPr>
          <p:nvPr>
            <p:ph type="title"/>
          </p:nvPr>
        </p:nvSpPr>
        <p:spPr>
          <a:xfrm>
            <a:off x="851262" y="330521"/>
            <a:ext cx="10337944" cy="1262507"/>
          </a:xfrm>
        </p:spPr>
        <p:txBody>
          <a:bodyPr/>
          <a:lstStyle/>
          <a:p>
            <a:r>
              <a:rPr lang="lt-LT" dirty="0" smtClean="0">
                <a:solidFill>
                  <a:srgbClr val="7030A0"/>
                </a:solidFill>
              </a:rPr>
              <a:t>Vaikų pasiskirstymas pagal </a:t>
            </a:r>
            <a:r>
              <a:rPr lang="lt-LT" dirty="0" err="1" smtClean="0">
                <a:solidFill>
                  <a:srgbClr val="7030A0"/>
                </a:solidFill>
              </a:rPr>
              <a:t>kmi</a:t>
            </a:r>
            <a:r>
              <a:rPr lang="lt-LT" dirty="0" smtClean="0">
                <a:solidFill>
                  <a:srgbClr val="7030A0"/>
                </a:solidFill>
              </a:rPr>
              <a:t> (proc.)</a:t>
            </a:r>
            <a:endParaRPr lang="lt-LT" dirty="0">
              <a:solidFill>
                <a:srgbClr val="7030A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A5CDBA-52A7-0342-B69C-E436D971B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 i="1" dirty="0" smtClean="0">
                <a:solidFill>
                  <a:srgbClr val="7030A0"/>
                </a:solidFill>
                <a:latin typeface="Montserrat Medium" pitchFamily="2" charset="0"/>
              </a:rPr>
              <a:t>Šaltinis: VSS IS</a:t>
            </a:r>
            <a:endParaRPr lang="en-US" i="1" dirty="0">
              <a:solidFill>
                <a:srgbClr val="7030A0"/>
              </a:solidFill>
              <a:latin typeface="Montserrat Medium" pitchFamily="2" charset="0"/>
            </a:endParaRPr>
          </a:p>
        </p:txBody>
      </p:sp>
      <p:graphicFrame>
        <p:nvGraphicFramePr>
          <p:cNvPr id="7" name="Lentelės vietos rezervavimo ženklas 6"/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2049087910"/>
              </p:ext>
            </p:extLst>
          </p:nvPr>
        </p:nvGraphicFramePr>
        <p:xfrm>
          <a:off x="851262" y="1593028"/>
          <a:ext cx="10186533" cy="4288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00" y="1039589"/>
            <a:ext cx="11959093" cy="44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301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vadinimas 5"/>
          <p:cNvSpPr>
            <a:spLocks noGrp="1"/>
          </p:cNvSpPr>
          <p:nvPr>
            <p:ph type="title"/>
          </p:nvPr>
        </p:nvSpPr>
        <p:spPr>
          <a:xfrm>
            <a:off x="2789854" y="2900389"/>
            <a:ext cx="8981314" cy="1262507"/>
          </a:xfrm>
        </p:spPr>
        <p:txBody>
          <a:bodyPr/>
          <a:lstStyle/>
          <a:p>
            <a:r>
              <a:rPr lang="lt-LT" dirty="0" smtClean="0">
                <a:solidFill>
                  <a:srgbClr val="7030A0"/>
                </a:solidFill>
              </a:rPr>
              <a:t>Vaikų pasiskirstymas pagal fizinio lavinimo grupes</a:t>
            </a:r>
            <a:endParaRPr lang="lt-LT" dirty="0">
              <a:solidFill>
                <a:srgbClr val="7030A0"/>
              </a:solidFill>
            </a:endParaRPr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4294967295"/>
          </p:nvPr>
        </p:nvSpPr>
        <p:spPr>
          <a:xfrm>
            <a:off x="0" y="6211888"/>
            <a:ext cx="5759450" cy="344487"/>
          </a:xfrm>
        </p:spPr>
        <p:txBody>
          <a:bodyPr/>
          <a:lstStyle/>
          <a:p>
            <a:r>
              <a:rPr lang="en-US" smtClean="0"/>
              <a:t>Presentation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1610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2E34D0"/>
      </a:dk2>
      <a:lt2>
        <a:srgbClr val="FEFFFF"/>
      </a:lt2>
      <a:accent1>
        <a:srgbClr val="8D95CC"/>
      </a:accent1>
      <a:accent2>
        <a:srgbClr val="2E34D0"/>
      </a:accent2>
      <a:accent3>
        <a:srgbClr val="D5D7E8"/>
      </a:accent3>
      <a:accent4>
        <a:srgbClr val="151967"/>
      </a:accent4>
      <a:accent5>
        <a:srgbClr val="626A92"/>
      </a:accent5>
      <a:accent6>
        <a:srgbClr val="040415"/>
      </a:accent6>
      <a:hlink>
        <a:srgbClr val="000000"/>
      </a:hlink>
      <a:folHlink>
        <a:srgbClr val="8D95CC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2246</TotalTime>
  <Words>563</Words>
  <Application>Microsoft Office PowerPoint</Application>
  <PresentationFormat>Plačiaekranė</PresentationFormat>
  <Paragraphs>90</Paragraphs>
  <Slides>17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10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17</vt:i4>
      </vt:variant>
    </vt:vector>
  </HeadingPairs>
  <TitlesOfParts>
    <vt:vector size="28" baseType="lpstr">
      <vt:lpstr>Arial</vt:lpstr>
      <vt:lpstr>Calibri</vt:lpstr>
      <vt:lpstr>Calibri Light</vt:lpstr>
      <vt:lpstr>Montserrat Light</vt:lpstr>
      <vt:lpstr>Montserrat Medium</vt:lpstr>
      <vt:lpstr>Montserrat SemiBold</vt:lpstr>
      <vt:lpstr>Rando</vt:lpstr>
      <vt:lpstr>System Font Regular</vt:lpstr>
      <vt:lpstr>Space Grotesk</vt:lpstr>
      <vt:lpstr>Space Grotesk Medium</vt:lpstr>
      <vt:lpstr>Office Theme</vt:lpstr>
      <vt:lpstr>„PowerPoint“ pateiktis</vt:lpstr>
      <vt:lpstr>„PowerPoint“ pateiktis</vt:lpstr>
      <vt:lpstr>Vaikų sveikatos analizės aprašymas</vt:lpstr>
      <vt:lpstr>VAIKŲ SVEIKATOS ANALIZĖS REZULTATŲ SVARBA</vt:lpstr>
      <vt:lpstr>PASITIKRINĘ IR NEPASITIKRINĘ SVEIKATĄ VAIKAI (PROC.)</vt:lpstr>
      <vt:lpstr>BENDROSIOS IR SPECIALIOSIOS REKOMENDACIJOS, pritaikytas maitinimas (PROC.)</vt:lpstr>
      <vt:lpstr>KŪNO MASĖS INDEKSAS (TOLIAU –KMI)</vt:lpstr>
      <vt:lpstr>Vaikų pasiskirstymas pagal kmi (proc.)</vt:lpstr>
      <vt:lpstr>Vaikų pasiskirstymas pagal fizinio lavinimo grupes</vt:lpstr>
      <vt:lpstr>Vaikų pasiskirstymas pagal fizinio lavinimo grupes</vt:lpstr>
      <vt:lpstr>Vaikų Dantų būklė</vt:lpstr>
      <vt:lpstr>DANTŲ ĖDUONIES INTENSYVUMO (KPI+KPI) INDEKSAS </vt:lpstr>
      <vt:lpstr>Vaikai turintys sveikus dantis</vt:lpstr>
      <vt:lpstr>Apibendrinimas sveikatos rodiklių 2023-2024 metais</vt:lpstr>
      <vt:lpstr>rekomendacijos</vt:lpstr>
      <vt:lpstr>Ačiū už dėmesį</vt:lpstr>
      <vt:lpstr>„PowerPoint“ pateiktis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Aiste Ginaityte</dc:creator>
  <cp:lastModifiedBy>Darbuotojas</cp:lastModifiedBy>
  <cp:revision>64</cp:revision>
  <dcterms:created xsi:type="dcterms:W3CDTF">2019-07-24T07:24:43Z</dcterms:created>
  <dcterms:modified xsi:type="dcterms:W3CDTF">2025-01-07T14:14:59Z</dcterms:modified>
</cp:coreProperties>
</file>